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8" r:id="rId2"/>
    <p:sldId id="313" r:id="rId3"/>
    <p:sldId id="315" r:id="rId4"/>
    <p:sldId id="308" r:id="rId5"/>
    <p:sldId id="317" r:id="rId6"/>
    <p:sldId id="321" r:id="rId7"/>
    <p:sldId id="270" r:id="rId8"/>
    <p:sldId id="318" r:id="rId9"/>
    <p:sldId id="282" r:id="rId10"/>
    <p:sldId id="281" r:id="rId11"/>
    <p:sldId id="322" r:id="rId12"/>
    <p:sldId id="280" r:id="rId13"/>
    <p:sldId id="312" r:id="rId14"/>
    <p:sldId id="283" r:id="rId15"/>
    <p:sldId id="324" r:id="rId16"/>
    <p:sldId id="284" r:id="rId17"/>
    <p:sldId id="263" r:id="rId18"/>
    <p:sldId id="285" r:id="rId19"/>
    <p:sldId id="286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25" r:id="rId33"/>
    <p:sldId id="30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28" autoAdjust="0"/>
    <p:restoredTop sz="81308" autoAdjust="0"/>
  </p:normalViewPr>
  <p:slideViewPr>
    <p:cSldViewPr>
      <p:cViewPr varScale="1">
        <p:scale>
          <a:sx n="92" d="100"/>
          <a:sy n="92" d="100"/>
        </p:scale>
        <p:origin x="-21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78006D-F69C-2844-B3FE-59952C90FC65}" type="datetimeFigureOut">
              <a:rPr lang="en-US" altLang="zh-CN"/>
              <a:pPr/>
              <a:t>11/21/2013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013B54-E36E-B84A-AFA0-1A1B40B638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1210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CN">
                <a:latin typeface="Calibri" charset="0"/>
              </a:rPr>
              <a:t>Access control is often governed by an Access Control Policy (ACP)  that includes a set of rules specifying which principals </a:t>
            </a:r>
          </a:p>
          <a:p>
            <a:pPr>
              <a:spcBef>
                <a:spcPct val="0"/>
              </a:spcBef>
            </a:pPr>
            <a:r>
              <a:rPr lang="en-US" altLang="zh-CN">
                <a:latin typeface="Calibri" charset="0"/>
              </a:rPr>
              <a:t>(such as users or processes) have access to which resources. ACPs are crucial in preventing security vulnerabilities, </a:t>
            </a:r>
          </a:p>
          <a:p>
            <a:pPr>
              <a:spcBef>
                <a:spcPct val="0"/>
              </a:spcBef>
            </a:pPr>
            <a:r>
              <a:rPr lang="en-US" altLang="zh-CN">
                <a:latin typeface="Calibri" charset="0"/>
              </a:rPr>
              <a:t>since decisions (such as accept or deny) on user requests are based on ACPs. In ACP practice, there exist two major</a:t>
            </a:r>
          </a:p>
          <a:p>
            <a:pPr>
              <a:spcBef>
                <a:spcPct val="0"/>
              </a:spcBef>
            </a:pPr>
            <a:r>
              <a:rPr lang="en-US" altLang="zh-CN">
                <a:latin typeface="Calibri" charset="0"/>
              </a:rPr>
              <a:t>issues that can result in serious consequences such as allowing an unauthorized user to access protected resources: </a:t>
            </a:r>
          </a:p>
          <a:p>
            <a:pPr>
              <a:spcBef>
                <a:spcPct val="0"/>
              </a:spcBef>
            </a:pPr>
            <a:r>
              <a:rPr lang="en-US" altLang="zh-CN">
                <a:latin typeface="Calibri" charset="0"/>
              </a:rPr>
              <a:t>incorrect specification of ACPs and incorrect enforcement of ACP specifications in the system implementation.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fld id="{A0FD3637-3135-304A-B7F0-681BD4B1B034}" type="slidenum">
              <a:rPr lang="en-US" altLang="zh-CN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13B54-E36E-B84A-AFA0-1A1B40B63887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615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 b="1">
                <a:latin typeface="Arial" charset="0"/>
              </a:defRPr>
            </a:lvl1pPr>
          </a:lstStyle>
          <a:p>
            <a:fld id="{AAB35C11-4C48-1747-9DC6-5F7D82D3F04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8812394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576" y="1219200"/>
            <a:ext cx="7543800" cy="5029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F7BF0-8DE9-2244-B3C0-02E2613C6C3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4691855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943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943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244E5-D191-E841-BF9D-7F14D4EF5D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616589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219200"/>
            <a:ext cx="7543800" cy="5029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049EA-59B9-FE4F-9BDC-733E378FB5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265569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DB34A-49A4-1A4B-9E10-D5209AAF20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173291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97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D80CC-8D7A-0B4A-BB02-76BE5C67D51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073625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D8DF9-E09A-FC4E-BB6E-015FE30B540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6119970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EC194-A8D3-8A4C-98F7-67707A9D69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370484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FD6B0-4CE1-9E45-B02B-EF9E9A8172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25191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3FFBF-48A7-644B-92FA-D2F32E1DC4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3461257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9A52E-7FBB-FC46-942A-340352EF79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022821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2192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77000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 Narrow" charset="0"/>
                <a:cs typeface="宋体" charset="0"/>
              </a:defRPr>
            </a:lvl1pPr>
          </a:lstStyle>
          <a:p>
            <a:fld id="{22040BD5-3C8F-A546-A76D-8C35A93781E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宋体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宋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宋体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宋体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宋体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宋体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163" y="2060575"/>
            <a:ext cx="9144001" cy="9144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Study of Automated Extraction of Security Policy from Natural-Language Software Documents</a:t>
            </a:r>
            <a:r>
              <a:rPr lang="en-US" altLang="zh-CN" baseline="30000" dirty="0" smtClean="0">
                <a:ea typeface="宋体" charset="-122"/>
              </a:rPr>
              <a:t>*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350" y="4149725"/>
            <a:ext cx="9144000" cy="635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Nov. 21, 2013, </a:t>
            </a:r>
            <a:r>
              <a:rPr lang="en-US" altLang="zh-CN" dirty="0" err="1" smtClean="0"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Kaidi</a:t>
            </a:r>
            <a:r>
              <a:rPr lang="en-US" altLang="zh-CN" dirty="0" smtClean="0">
                <a:latin typeface="Arial" panose="020B0604020202020204" pitchFamily="34" charset="0"/>
                <a:ea typeface="宋体" charset="-122"/>
                <a:cs typeface="Arial" panose="020B0604020202020204" pitchFamily="34" charset="0"/>
              </a:rPr>
              <a:t> Ma, Man Sun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Computer Information Science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University of Delaware 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kdma@udel.edu</a:t>
            </a:r>
          </a:p>
          <a:p>
            <a:pPr eaLnBrk="1" hangingPunct="1"/>
            <a:endParaRPr lang="zh-CN" altLang="zh-CN" dirty="0" smtClean="0">
              <a:ea typeface="宋体" charset="-122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468313" y="6046788"/>
            <a:ext cx="85677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*: Original paper from: Xusheng Xiao, Amit Paradkar, Suresh Thummalapenta,Tao Xie, FSE '12 Proceedings of the ACM SIGSOFT 20th International Symposium on the Foundations of Software Engineering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charset="0"/>
              </a:rPr>
              <a:t>Article No. 12, ACM New York, NY, USA ©2012, table of contents ISBN: 978-1-4503-1614-9 doi&gt;10.1145/2393596.2393608</a:t>
            </a:r>
          </a:p>
        </p:txBody>
      </p:sp>
    </p:spTree>
    <p:extLst>
      <p:ext uri="{BB962C8B-B14F-4D97-AF65-F5344CB8AC3E}">
        <p14:creationId xmlns:p14="http://schemas.microsoft.com/office/powerpoint/2010/main" val="3744405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Main steps of Text2Policy</a:t>
            </a:r>
            <a:endParaRPr lang="en-US" altLang="zh-CN" dirty="0">
              <a:latin typeface="Arial Narrow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Arial Narrow" charset="0"/>
              </a:rPr>
              <a:t>Action</a:t>
            </a:r>
            <a:r>
              <a:rPr lang="en-US" altLang="zh-CN" dirty="0">
                <a:latin typeface="Arial Narrow" charset="0"/>
              </a:rPr>
              <a:t> S</a:t>
            </a:r>
            <a:r>
              <a:rPr lang="en-US" altLang="zh-CN" dirty="0" smtClean="0">
                <a:latin typeface="Arial Narrow" charset="0"/>
              </a:rPr>
              <a:t>tep and Approach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dirty="0" smtClean="0">
                <a:latin typeface="Arial Narrow" charset="0"/>
              </a:rPr>
              <a:t>of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dirty="0" smtClean="0">
                <a:latin typeface="Arial Narrow" charset="0"/>
              </a:rPr>
              <a:t>Extraction</a:t>
            </a:r>
            <a:endParaRPr lang="zh-CN" altLang="en-US" dirty="0">
              <a:latin typeface="Arial Narrow" charset="0"/>
            </a:endParaRPr>
          </a:p>
        </p:txBody>
      </p:sp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646" y="2634977"/>
            <a:ext cx="62198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618381" y="4869160"/>
            <a:ext cx="6049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 dirty="0"/>
              <a:t>From Automated Extraction of Security Policies from Natural-Language Software Documents, </a:t>
            </a:r>
            <a:r>
              <a:rPr lang="en-US" altLang="en-US" sz="600" dirty="0" err="1"/>
              <a:t>Xusheng</a:t>
            </a:r>
            <a:r>
              <a:rPr lang="en-US" altLang="en-US" sz="600" dirty="0"/>
              <a:t> X, et al, FSE '12 Proceedings of the ACM SIGSOFT 20th International Symposium on the Foundations of Software </a:t>
            </a:r>
            <a:r>
              <a:rPr lang="en-US" altLang="en-US" sz="600" dirty="0" err="1"/>
              <a:t>Engineering,Article</a:t>
            </a:r>
            <a:r>
              <a:rPr lang="en-US" altLang="en-US" sz="600" dirty="0"/>
              <a:t> No. 12  </a:t>
            </a:r>
          </a:p>
        </p:txBody>
      </p:sp>
    </p:spTree>
    <p:extLst>
      <p:ext uri="{BB962C8B-B14F-4D97-AF65-F5344CB8AC3E}">
        <p14:creationId xmlns:p14="http://schemas.microsoft.com/office/powerpoint/2010/main" val="38205209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ACP Model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</a:rPr>
              <a:t>ACP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model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used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to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identify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whether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a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sentence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a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ACP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sentence</a:t>
            </a:r>
          </a:p>
          <a:p>
            <a:pPr eaLnBrk="1" hangingPunct="1"/>
            <a:r>
              <a:rPr lang="en-US" altLang="zh-CN" dirty="0">
                <a:latin typeface="Arial Narrow" charset="0"/>
              </a:rPr>
              <a:t>A typical role-based ACP rule </a:t>
            </a:r>
          </a:p>
          <a:p>
            <a:pPr lvl="1" eaLnBrk="1" hangingPunct="1"/>
            <a:r>
              <a:rPr lang="en-US" altLang="zh-CN" dirty="0">
                <a:solidFill>
                  <a:srgbClr val="FF0000"/>
                </a:solidFill>
                <a:latin typeface="Arial Narrow" charset="0"/>
              </a:rPr>
              <a:t>subject</a:t>
            </a:r>
            <a:r>
              <a:rPr lang="en-US" altLang="zh-CN" dirty="0">
                <a:latin typeface="Arial Narrow" charset="0"/>
              </a:rPr>
              <a:t>, a user or process that may request to access resources (e.g., an HCP in ACP-1)</a:t>
            </a:r>
          </a:p>
          <a:p>
            <a:pPr lvl="1" eaLnBrk="1" hangingPunct="1"/>
            <a:r>
              <a:rPr lang="en-US" altLang="zh-CN" dirty="0">
                <a:solidFill>
                  <a:srgbClr val="FFC000"/>
                </a:solidFill>
                <a:latin typeface="Arial Narrow" charset="0"/>
              </a:rPr>
              <a:t>action</a:t>
            </a:r>
            <a:r>
              <a:rPr lang="en-US" altLang="zh-CN" dirty="0">
                <a:latin typeface="Arial Narrow" charset="0"/>
              </a:rPr>
              <a:t>, an action (e.g., change in ACP-1) that the principal may request to perform</a:t>
            </a:r>
          </a:p>
          <a:p>
            <a:pPr lvl="1" eaLnBrk="1" hangingPunct="1"/>
            <a:r>
              <a:rPr lang="en-US" altLang="zh-CN" dirty="0">
                <a:solidFill>
                  <a:srgbClr val="00B050"/>
                </a:solidFill>
                <a:latin typeface="Arial Narrow" charset="0"/>
              </a:rPr>
              <a:t>resource</a:t>
            </a:r>
            <a:r>
              <a:rPr lang="en-US" altLang="zh-CN" dirty="0">
                <a:latin typeface="Arial Narrow" charset="0"/>
              </a:rPr>
              <a:t>,(e.g., a patient</a:t>
            </a:r>
            <a:r>
              <a:rPr lang="zh-CN" altLang="en-US" dirty="0">
                <a:latin typeface="Arial Narrow" charset="0"/>
              </a:rPr>
              <a:t>’</a:t>
            </a:r>
            <a:r>
              <a:rPr lang="en-US" altLang="zh-CN" dirty="0">
                <a:latin typeface="Arial Narrow" charset="0"/>
              </a:rPr>
              <a:t>s account in ACP-1) to which access is restricted</a:t>
            </a:r>
          </a:p>
          <a:p>
            <a:pPr lvl="1" eaLnBrk="1" hangingPunct="1"/>
            <a:r>
              <a:rPr lang="en-US" altLang="zh-CN" dirty="0">
                <a:latin typeface="Arial Narrow" charset="0"/>
              </a:rPr>
              <a:t> </a:t>
            </a:r>
            <a:r>
              <a:rPr lang="en-US" altLang="zh-CN" dirty="0">
                <a:solidFill>
                  <a:srgbClr val="0070C0"/>
                </a:solidFill>
                <a:latin typeface="Arial Narrow" charset="0"/>
              </a:rPr>
              <a:t>effect</a:t>
            </a:r>
            <a:r>
              <a:rPr lang="en-US" altLang="zh-CN" dirty="0">
                <a:latin typeface="Arial Narrow" charset="0"/>
              </a:rPr>
              <a:t>. (i.e., </a:t>
            </a:r>
            <a:r>
              <a:rPr lang="en-US" altLang="zh-CN" b="1" dirty="0">
                <a:solidFill>
                  <a:srgbClr val="FF0000"/>
                </a:solidFill>
                <a:latin typeface="Arial Narrow" charset="0"/>
              </a:rPr>
              <a:t>permit</a:t>
            </a:r>
            <a:r>
              <a:rPr lang="en-US" altLang="zh-CN" dirty="0">
                <a:latin typeface="Arial Narrow" charset="0"/>
              </a:rPr>
              <a:t>, </a:t>
            </a:r>
            <a:r>
              <a:rPr lang="en-US" altLang="zh-CN" b="1" dirty="0">
                <a:solidFill>
                  <a:srgbClr val="FF0000"/>
                </a:solidFill>
                <a:latin typeface="Arial Narrow" charset="0"/>
              </a:rPr>
              <a:t>deny</a:t>
            </a:r>
            <a:r>
              <a:rPr lang="en-US" altLang="zh-CN" dirty="0">
                <a:latin typeface="Arial Narrow" charset="0"/>
              </a:rPr>
              <a:t>, oblige, or refrain)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2461048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</a:rPr>
              <a:t>Common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Linguistic-Analysis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Techniques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FF0000"/>
                </a:solidFill>
                <a:latin typeface="Arial Narrow" charset="0"/>
              </a:rPr>
              <a:t>Shallow Parsing</a:t>
            </a:r>
            <a:r>
              <a:rPr lang="en-US" altLang="zh-CN" dirty="0">
                <a:latin typeface="Arial Narrow" charset="0"/>
              </a:rPr>
              <a:t>: </a:t>
            </a:r>
            <a:r>
              <a:rPr lang="en-US" altLang="zh-CN" dirty="0" smtClean="0">
                <a:latin typeface="Arial Narrow" charset="0"/>
              </a:rPr>
              <a:t>Identifies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dirty="0" smtClean="0">
                <a:latin typeface="Arial Narrow" charset="0"/>
              </a:rPr>
              <a:t>phrases</a:t>
            </a:r>
            <a:r>
              <a:rPr lang="en-US" altLang="zh-CN" dirty="0">
                <a:latin typeface="Arial Narrow" charset="0"/>
              </a:rPr>
              <a:t>, clauses, and grammatical functions of phrases, such as subject, main verb, and object</a:t>
            </a:r>
          </a:p>
          <a:p>
            <a:pPr lvl="1" eaLnBrk="1" hangingPunct="1"/>
            <a:r>
              <a:rPr lang="en-US" altLang="zh-CN" dirty="0">
                <a:latin typeface="Arial Narrow" charset="0"/>
              </a:rPr>
              <a:t>ACP-1: [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</a:rPr>
              <a:t>subject</a:t>
            </a:r>
            <a:r>
              <a:rPr lang="en-US" altLang="zh-CN" dirty="0">
                <a:latin typeface="Arial Narrow" charset="0"/>
              </a:rPr>
              <a:t>: An HCP] [main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</a:rPr>
              <a:t>verb </a:t>
            </a:r>
            <a:r>
              <a:rPr lang="en-US" altLang="zh-CN" dirty="0">
                <a:latin typeface="Arial Narrow" charset="0"/>
              </a:rPr>
              <a:t>group: should not change] [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</a:rPr>
              <a:t>object</a:t>
            </a:r>
            <a:r>
              <a:rPr lang="en-US" altLang="zh-CN" dirty="0" smtClean="0">
                <a:latin typeface="Arial Narrow" charset="0"/>
              </a:rPr>
              <a:t>: a patient’s </a:t>
            </a:r>
            <a:r>
              <a:rPr lang="en-US" altLang="zh-CN" dirty="0">
                <a:latin typeface="Arial Narrow" charset="0"/>
              </a:rPr>
              <a:t>account.]</a:t>
            </a:r>
          </a:p>
          <a:p>
            <a:pPr eaLnBrk="1" hangingPunct="1"/>
            <a:r>
              <a:rPr lang="en-US" altLang="zh-CN" dirty="0">
                <a:latin typeface="Arial Narrow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Arial Narrow" charset="0"/>
              </a:rPr>
              <a:t>D</a:t>
            </a:r>
            <a:r>
              <a:rPr lang="en-US" altLang="zh-CN" b="1" dirty="0" smtClean="0">
                <a:solidFill>
                  <a:srgbClr val="FF0000"/>
                </a:solidFill>
                <a:latin typeface="Arial Narrow" charset="0"/>
              </a:rPr>
              <a:t>omain Dictionary</a:t>
            </a:r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:</a:t>
            </a:r>
            <a:r>
              <a:rPr lang="zh-CN" alt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A</a:t>
            </a:r>
            <a:r>
              <a:rPr lang="en-US" altLang="zh-CN" dirty="0" smtClean="0">
                <a:latin typeface="Arial Narrow" charset="0"/>
              </a:rPr>
              <a:t>ssociate </a:t>
            </a:r>
            <a:r>
              <a:rPr lang="en-US" altLang="zh-CN" dirty="0">
                <a:latin typeface="Arial Narrow" charset="0"/>
              </a:rPr>
              <a:t>verbs with pre-defined semantic classes</a:t>
            </a:r>
          </a:p>
          <a:p>
            <a:pPr lvl="1" eaLnBrk="1" hangingPunct="1"/>
            <a:r>
              <a:rPr lang="en-US" altLang="zh-CN" dirty="0">
                <a:latin typeface="Arial Narrow" charset="0"/>
              </a:rPr>
              <a:t>ACP-2: </a:t>
            </a:r>
            <a:r>
              <a:rPr lang="en-US" altLang="zh-CN" dirty="0" smtClean="0">
                <a:latin typeface="Arial Narrow" charset="0"/>
              </a:rPr>
              <a:t>The </a:t>
            </a:r>
            <a:r>
              <a:rPr lang="en-US" altLang="zh-CN" dirty="0">
                <a:latin typeface="Arial Narrow" charset="0"/>
              </a:rPr>
              <a:t>domain dictionary is used to associate change with the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</a:rPr>
              <a:t>UPDATE</a:t>
            </a:r>
            <a:r>
              <a:rPr lang="en-US" altLang="zh-CN" dirty="0">
                <a:latin typeface="Arial Narrow" charset="0"/>
              </a:rPr>
              <a:t> semantic class, and disallow with the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</a:rPr>
              <a:t>NEGATIVE</a:t>
            </a:r>
            <a:r>
              <a:rPr lang="en-US" altLang="zh-CN" dirty="0">
                <a:latin typeface="Arial Narrow" charset="0"/>
              </a:rPr>
              <a:t> semantic </a:t>
            </a:r>
            <a:r>
              <a:rPr lang="en-US" altLang="zh-CN" dirty="0" smtClean="0">
                <a:latin typeface="Arial Narrow" charset="0"/>
              </a:rPr>
              <a:t>class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</a:rPr>
              <a:t>Addresses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sz="2800" dirty="0">
                <a:solidFill>
                  <a:srgbClr val="3366FF"/>
                </a:solidFill>
                <a:latin typeface="Arial Narrow" charset="0"/>
              </a:rPr>
              <a:t>TC2- Semantic-Structure </a:t>
            </a:r>
            <a:r>
              <a:rPr lang="en-US" altLang="zh-CN" sz="2800" dirty="0" smtClean="0">
                <a:solidFill>
                  <a:srgbClr val="3366FF"/>
                </a:solidFill>
                <a:latin typeface="Arial Narrow" charset="0"/>
              </a:rPr>
              <a:t>Variance, TC3</a:t>
            </a:r>
            <a:r>
              <a:rPr lang="en-US" altLang="zh-CN" sz="2800" dirty="0">
                <a:solidFill>
                  <a:srgbClr val="3366FF"/>
                </a:solidFill>
                <a:latin typeface="Arial Narrow" charset="0"/>
              </a:rPr>
              <a:t>-Negative-Meaning Implicitness</a:t>
            </a:r>
          </a:p>
          <a:p>
            <a:pPr lvl="1" eaLnBrk="1" hangingPunct="1"/>
            <a:endParaRPr lang="en-US" altLang="zh-CN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5393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Narrow" charset="0"/>
              </a:rPr>
              <a:t>Common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Linguistic-Analysis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Techniques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Anaphora Resolution</a:t>
            </a:r>
            <a:r>
              <a:rPr lang="en-US" altLang="zh-CN" b="1" dirty="0"/>
              <a:t> 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rgbClr val="3366FF"/>
                </a:solidFill>
              </a:rPr>
              <a:t>A</a:t>
            </a:r>
            <a:r>
              <a:rPr lang="en-US" altLang="zh-CN" dirty="0" smtClean="0">
                <a:solidFill>
                  <a:srgbClr val="3366FF"/>
                </a:solidFill>
              </a:rPr>
              <a:t>lgorithm</a:t>
            </a:r>
            <a:r>
              <a:rPr lang="en-US" altLang="zh-CN" dirty="0" smtClean="0"/>
              <a:t> </a:t>
            </a:r>
            <a:r>
              <a:rPr lang="en-US" altLang="zh-CN" dirty="0"/>
              <a:t>introduced by Kennedy </a:t>
            </a:r>
          </a:p>
          <a:p>
            <a:pPr lvl="1"/>
            <a:r>
              <a:rPr lang="en-US" altLang="zh-CN" dirty="0">
                <a:solidFill>
                  <a:srgbClr val="3366FF"/>
                </a:solidFill>
              </a:rPr>
              <a:t>A</a:t>
            </a:r>
            <a:r>
              <a:rPr lang="en-US" altLang="zh-CN" dirty="0" smtClean="0">
                <a:solidFill>
                  <a:srgbClr val="3366FF"/>
                </a:solidFill>
              </a:rPr>
              <a:t>dditional </a:t>
            </a:r>
            <a:r>
              <a:rPr lang="en-US" altLang="zh-CN" dirty="0">
                <a:solidFill>
                  <a:srgbClr val="3366FF"/>
                </a:solidFill>
              </a:rPr>
              <a:t>rule</a:t>
            </a:r>
            <a:r>
              <a:rPr lang="en-US" altLang="zh-CN" dirty="0"/>
              <a:t>: </a:t>
            </a:r>
            <a:r>
              <a:rPr lang="en-US" altLang="zh-CN" dirty="0" smtClean="0"/>
              <a:t>A </a:t>
            </a:r>
            <a:r>
              <a:rPr lang="en-US" altLang="zh-CN" dirty="0"/>
              <a:t>pronoun in the position of a subject is replaceable only by noun phrases that also appear as subjects of a previous sentence. </a:t>
            </a:r>
          </a:p>
          <a:p>
            <a:pPr lvl="1"/>
            <a:r>
              <a:rPr kumimoji="1" lang="en-US" altLang="zh-CN" dirty="0" smtClean="0"/>
              <a:t>Addresses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3366FF"/>
                </a:solidFill>
              </a:rPr>
              <a:t>TC1-</a:t>
            </a:r>
            <a:r>
              <a:rPr lang="en-US" altLang="zh-CN" dirty="0">
                <a:solidFill>
                  <a:srgbClr val="3366FF"/>
                </a:solidFill>
              </a:rPr>
              <a:t>Anaphora</a:t>
            </a:r>
            <a:endParaRPr kumimoji="1" lang="zh-CN" alt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51383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 Narrow" charset="0"/>
              </a:rPr>
              <a:t>Unique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Linguistic-Analysis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Techniques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196752"/>
            <a:ext cx="7543800" cy="5029200"/>
          </a:xfrm>
        </p:spPr>
        <p:txBody>
          <a:bodyPr/>
          <a:lstStyle/>
          <a:p>
            <a:pPr lvl="1" eaLnBrk="1" hangingPunct="1"/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Semantic-Pattern</a:t>
            </a:r>
            <a:r>
              <a:rPr lang="zh-CN" alt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Matching</a:t>
            </a:r>
            <a:r>
              <a:rPr lang="en-US" altLang="zh-CN" dirty="0" smtClean="0">
                <a:latin typeface="Arial Narrow" charset="0"/>
              </a:rPr>
              <a:t>, </a:t>
            </a:r>
          </a:p>
          <a:p>
            <a:pPr lvl="2" eaLnBrk="1" hangingPunct="1"/>
            <a:r>
              <a:rPr lang="en-US" altLang="zh-CN" dirty="0"/>
              <a:t>C</a:t>
            </a:r>
            <a:r>
              <a:rPr lang="en-US" altLang="zh-CN" dirty="0" smtClean="0"/>
              <a:t>ompose </a:t>
            </a:r>
            <a:r>
              <a:rPr lang="en-US" altLang="zh-CN" dirty="0"/>
              <a:t>different </a:t>
            </a:r>
            <a:r>
              <a:rPr lang="en-US" altLang="zh-CN" dirty="0">
                <a:solidFill>
                  <a:srgbClr val="3366FF"/>
                </a:solidFill>
              </a:rPr>
              <a:t>semantic patterns </a:t>
            </a:r>
            <a:r>
              <a:rPr lang="en-US" altLang="zh-CN" dirty="0"/>
              <a:t>based on the grammatical function of phrases identified by shallow parsing. </a:t>
            </a:r>
            <a:endParaRPr lang="en-US" altLang="zh-CN" dirty="0" smtClean="0">
              <a:latin typeface="Arial Narrow" charset="0"/>
            </a:endParaRPr>
          </a:p>
          <a:p>
            <a:pPr lvl="2"/>
            <a:r>
              <a:rPr lang="en-US" altLang="zh-CN" dirty="0"/>
              <a:t>F</a:t>
            </a:r>
            <a:r>
              <a:rPr lang="en-US" altLang="zh-CN" dirty="0" smtClean="0"/>
              <a:t>ilters </a:t>
            </a:r>
            <a:r>
              <a:rPr lang="en-US" altLang="zh-CN" dirty="0"/>
              <a:t>out </a:t>
            </a:r>
            <a:r>
              <a:rPr lang="en-US" altLang="zh-CN" dirty="0" smtClean="0"/>
              <a:t>sentences </a:t>
            </a:r>
            <a:r>
              <a:rPr lang="en-US" altLang="zh-CN" dirty="0"/>
              <a:t>that do not match with any of these provided patterns. </a:t>
            </a:r>
          </a:p>
          <a:p>
            <a:pPr marL="1257300" lvl="4" indent="-342900" eaLnBrk="1" hangingPunct="1"/>
            <a:r>
              <a:rPr lang="en-US" altLang="zh-CN" sz="2400" dirty="0" smtClean="0">
                <a:latin typeface="Arial Narrow" charset="0"/>
              </a:rPr>
              <a:t>Addresses</a:t>
            </a:r>
            <a:r>
              <a:rPr lang="zh-CN" altLang="en-US" sz="2400" dirty="0" smtClean="0">
                <a:latin typeface="Arial Narrow" charset="0"/>
              </a:rPr>
              <a:t> </a:t>
            </a:r>
            <a:r>
              <a:rPr lang="en-US" altLang="zh-CN" sz="2400" dirty="0" smtClean="0">
                <a:solidFill>
                  <a:srgbClr val="3366FF"/>
                </a:solidFill>
                <a:latin typeface="Arial Narrow" charset="0"/>
              </a:rPr>
              <a:t>TC2</a:t>
            </a:r>
            <a:r>
              <a:rPr lang="en-US" altLang="zh-CN" sz="2400" dirty="0">
                <a:solidFill>
                  <a:srgbClr val="3366FF"/>
                </a:solidFill>
                <a:latin typeface="Arial Narrow" charset="0"/>
              </a:rPr>
              <a:t>- Semantic-Structure Variance</a:t>
            </a:r>
          </a:p>
          <a:p>
            <a:pPr lvl="1" eaLnBrk="1" hangingPunct="1"/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Negative</a:t>
            </a:r>
            <a:r>
              <a:rPr lang="zh-CN" altLang="en-US" dirty="0" smtClean="0">
                <a:solidFill>
                  <a:srgbClr val="FF0000"/>
                </a:solidFill>
                <a:latin typeface="Arial Narrow" charset="0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Expression</a:t>
            </a:r>
            <a:r>
              <a:rPr lang="zh-CN" alt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Arial Narrow" charset="0"/>
              </a:rPr>
              <a:t>Identification,</a:t>
            </a:r>
          </a:p>
          <a:p>
            <a:pPr lvl="2" eaLnBrk="1" hangingPunct="1"/>
            <a:r>
              <a:rPr lang="en-US" altLang="zh-CN" dirty="0" smtClean="0"/>
              <a:t>composes </a:t>
            </a:r>
            <a:r>
              <a:rPr lang="en-US" altLang="zh-CN" dirty="0"/>
              <a:t>patterns to identify negative expressions in a subject and main verb group. </a:t>
            </a:r>
          </a:p>
          <a:p>
            <a:pPr lvl="2" eaLnBrk="1" hangingPunct="1"/>
            <a:r>
              <a:rPr lang="en-US" altLang="zh-CN" dirty="0" smtClean="0"/>
              <a:t>use </a:t>
            </a:r>
            <a:r>
              <a:rPr lang="en-US" altLang="zh-CN" dirty="0"/>
              <a:t>the negative-expression </a:t>
            </a:r>
            <a:r>
              <a:rPr lang="en-US" altLang="zh-CN" dirty="0" smtClean="0"/>
              <a:t>identification </a:t>
            </a:r>
            <a:r>
              <a:rPr lang="en-US" altLang="zh-CN" dirty="0"/>
              <a:t>while inferring policy effect for an ACP rule. </a:t>
            </a:r>
          </a:p>
          <a:p>
            <a:pPr lvl="2" eaLnBrk="1" hangingPunct="1"/>
            <a:endParaRPr kumimoji="1" lang="zh-CN" altLang="en-US" dirty="0"/>
          </a:p>
        </p:txBody>
      </p:sp>
      <p:pic>
        <p:nvPicPr>
          <p:cNvPr id="4" name="图片 3" descr="屏幕快照 2013-11-20 下午9.27.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4760"/>
            <a:ext cx="9144000" cy="265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898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Narrow" charset="0"/>
              </a:rPr>
              <a:t>Unique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Linguistic-Analysis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>
                <a:latin typeface="Arial Narrow" charset="0"/>
              </a:rPr>
              <a:t>Techniques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CN" dirty="0">
                <a:solidFill>
                  <a:srgbClr val="FF0000"/>
                </a:solidFill>
                <a:latin typeface="Arial Narrow" charset="0"/>
              </a:rPr>
              <a:t>Negative</a:t>
            </a:r>
            <a:r>
              <a:rPr lang="zh-CN" altLang="en-US" dirty="0">
                <a:solidFill>
                  <a:srgbClr val="FF0000"/>
                </a:solidFill>
                <a:latin typeface="Arial Narrow" charset="0"/>
              </a:rPr>
              <a:t>-</a:t>
            </a:r>
            <a:r>
              <a:rPr lang="en-US" altLang="zh-CN" dirty="0">
                <a:solidFill>
                  <a:srgbClr val="FF0000"/>
                </a:solidFill>
                <a:latin typeface="Arial Narrow" charset="0"/>
              </a:rPr>
              <a:t>Expression</a:t>
            </a:r>
            <a:r>
              <a:rPr lang="zh-CN" altLang="en-US" dirty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Arial Narrow" charset="0"/>
              </a:rPr>
              <a:t>Identification,</a:t>
            </a:r>
          </a:p>
          <a:p>
            <a:pPr lvl="2" eaLnBrk="1" hangingPunct="1"/>
            <a:r>
              <a:rPr lang="en-US" altLang="zh-CN" dirty="0"/>
              <a:t>C</a:t>
            </a:r>
            <a:r>
              <a:rPr lang="en-US" altLang="zh-CN" dirty="0" smtClean="0"/>
              <a:t>omposes </a:t>
            </a:r>
            <a:r>
              <a:rPr lang="en-US" altLang="zh-CN" dirty="0"/>
              <a:t>patterns to identify negative expressions in a subject and main verb group. </a:t>
            </a:r>
          </a:p>
          <a:p>
            <a:pPr lvl="2" eaLnBrk="1" hangingPunct="1"/>
            <a:r>
              <a:rPr lang="en-US" altLang="zh-CN" dirty="0"/>
              <a:t>U</a:t>
            </a:r>
            <a:r>
              <a:rPr lang="en-US" altLang="zh-CN" dirty="0" smtClean="0"/>
              <a:t>se </a:t>
            </a:r>
            <a:r>
              <a:rPr lang="en-US" altLang="zh-CN" dirty="0"/>
              <a:t>the negative-expression identification while inferring policy effect for an ACP rule. </a:t>
            </a:r>
          </a:p>
          <a:p>
            <a:pPr lvl="2" eaLnBrk="1" hangingPunct="1"/>
            <a:endParaRPr kumimoji="1" lang="zh-CN" altLang="en-US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02271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Narrow" charset="0"/>
              </a:rPr>
              <a:t>Linguistic-Analysis</a:t>
            </a:r>
            <a:r>
              <a:rPr lang="zh-CN" altLang="en-US" dirty="0">
                <a:latin typeface="Arial Narrow" charset="0"/>
              </a:rPr>
              <a:t> </a:t>
            </a:r>
            <a:r>
              <a:rPr lang="en-US" altLang="zh-CN" dirty="0" smtClean="0">
                <a:latin typeface="Arial Narrow" charset="0"/>
              </a:rPr>
              <a:t>Technique for Use-case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CN" b="1" dirty="0" smtClean="0">
                <a:latin typeface="Arial Narrow" charset="0"/>
              </a:rPr>
              <a:t>Syntactic</a:t>
            </a:r>
            <a:r>
              <a:rPr lang="en-US" altLang="zh-CN" b="1" dirty="0">
                <a:latin typeface="Arial Narrow" charset="0"/>
              </a:rPr>
              <a:t>-Pattern</a:t>
            </a:r>
            <a:r>
              <a:rPr lang="zh-CN" altLang="en-US" b="1" dirty="0">
                <a:latin typeface="Arial Narrow" charset="0"/>
              </a:rPr>
              <a:t> </a:t>
            </a:r>
            <a:r>
              <a:rPr lang="en-US" altLang="zh-CN" b="1" dirty="0" smtClean="0">
                <a:latin typeface="Arial Narrow" charset="0"/>
              </a:rPr>
              <a:t>Matching</a:t>
            </a:r>
            <a:endParaRPr lang="en-US" altLang="zh-CN" b="1" dirty="0">
              <a:latin typeface="Arial Narrow" charset="0"/>
            </a:endParaRPr>
          </a:p>
          <a:p>
            <a:pPr lvl="2" eaLnBrk="1" hangingPunct="1"/>
            <a:r>
              <a:rPr lang="en-US" altLang="zh-CN" dirty="0" smtClean="0"/>
              <a:t>Identify </a:t>
            </a:r>
            <a:r>
              <a:rPr lang="en-US" altLang="zh-CN" dirty="0"/>
              <a:t>sentences with syntactic elements (subject, main verb group, and object) required for constructing an action step. </a:t>
            </a:r>
          </a:p>
          <a:p>
            <a:pPr lvl="1" eaLnBrk="1" hangingPunct="1"/>
            <a:r>
              <a:rPr lang="en-US" altLang="zh-CN" b="1" dirty="0" smtClean="0">
                <a:latin typeface="Arial Narrow" charset="0"/>
              </a:rPr>
              <a:t>Methods</a:t>
            </a:r>
            <a:r>
              <a:rPr lang="zh-CN" altLang="en-US" b="1" dirty="0" smtClean="0">
                <a:latin typeface="Arial Narrow" charset="0"/>
              </a:rPr>
              <a:t> </a:t>
            </a:r>
            <a:r>
              <a:rPr lang="en-US" altLang="zh-CN" b="1" dirty="0" smtClean="0">
                <a:latin typeface="Arial Narrow" charset="0"/>
              </a:rPr>
              <a:t>that</a:t>
            </a:r>
            <a:r>
              <a:rPr lang="zh-CN" altLang="en-US" b="1" dirty="0" smtClean="0">
                <a:latin typeface="Arial Narrow" charset="0"/>
              </a:rPr>
              <a:t> </a:t>
            </a:r>
            <a:r>
              <a:rPr lang="en-US" altLang="zh-CN" b="1" dirty="0" smtClean="0">
                <a:latin typeface="Arial Narrow" charset="0"/>
              </a:rPr>
              <a:t>improve</a:t>
            </a:r>
            <a:r>
              <a:rPr lang="zh-CN" altLang="en-US" b="1" dirty="0" smtClean="0">
                <a:latin typeface="Arial Narrow" charset="0"/>
              </a:rPr>
              <a:t> </a:t>
            </a:r>
            <a:r>
              <a:rPr lang="en-US" altLang="zh-CN" b="1" dirty="0" smtClean="0">
                <a:latin typeface="Arial Narrow" charset="0"/>
              </a:rPr>
              <a:t>precision</a:t>
            </a:r>
            <a:endParaRPr lang="en-US" altLang="zh-CN" b="1" dirty="0">
              <a:latin typeface="Arial Narrow" charset="0"/>
            </a:endParaRPr>
          </a:p>
          <a:p>
            <a:pPr lvl="2" eaLnBrk="1" hangingPunct="1"/>
            <a:r>
              <a:rPr lang="en-US" altLang="zh-CN" dirty="0" smtClean="0"/>
              <a:t>check </a:t>
            </a:r>
            <a:r>
              <a:rPr lang="en-US" altLang="zh-CN" dirty="0"/>
              <a:t>whether the subject is a user of the system and whether the object is a resource defined in the system </a:t>
            </a:r>
            <a:endParaRPr lang="en-US" altLang="zh-CN" dirty="0" smtClean="0"/>
          </a:p>
          <a:p>
            <a:pPr lvl="2" eaLnBrk="1" hangingPunct="1"/>
            <a:r>
              <a:rPr lang="en-US" altLang="zh-CN" dirty="0" smtClean="0"/>
              <a:t>use </a:t>
            </a:r>
            <a:r>
              <a:rPr lang="en-US" altLang="zh-CN" dirty="0"/>
              <a:t>the technique of negative-meaning </a:t>
            </a:r>
            <a:r>
              <a:rPr lang="en-US" altLang="zh-CN" dirty="0" smtClean="0"/>
              <a:t>inference </a:t>
            </a:r>
            <a:r>
              <a:rPr lang="en-US" altLang="zh-CN" dirty="0"/>
              <a:t>to filter out sentences that contain negative </a:t>
            </a:r>
            <a:r>
              <a:rPr lang="en-US" altLang="zh-CN" dirty="0" smtClean="0"/>
              <a:t>meaning,</a:t>
            </a:r>
            <a:r>
              <a:rPr lang="en-US" altLang="zh-CN" dirty="0"/>
              <a:t> since these negative-meaning sentences tend not to describe action steps. </a:t>
            </a:r>
          </a:p>
          <a:p>
            <a:pPr lvl="2" eaLnBrk="1" hangingPunct="1"/>
            <a:endParaRPr lang="en-US" altLang="zh-CN" dirty="0"/>
          </a:p>
          <a:p>
            <a:pPr lvl="2" eaLnBrk="1" hangingPunct="1"/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20432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latin typeface="Arial Narrow" charset="0"/>
              </a:rPr>
              <a:t>Model-Instance</a:t>
            </a:r>
            <a:r>
              <a:rPr lang="zh-CN" altLang="en-US" dirty="0" smtClean="0">
                <a:latin typeface="Arial Narrow" charset="0"/>
              </a:rPr>
              <a:t> </a:t>
            </a:r>
            <a:r>
              <a:rPr lang="en-US" altLang="zh-CN" dirty="0" smtClean="0">
                <a:latin typeface="Arial Narrow" charset="0"/>
              </a:rPr>
              <a:t>construction</a:t>
            </a:r>
            <a:endParaRPr lang="en-US" altLang="zh-CN" dirty="0">
              <a:latin typeface="Arial Narrow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ACP-Model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Construction: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Model-Element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Identification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Policy-Effect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Inference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Model-Instance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Construction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Narrow" charset="0"/>
                <a:cs typeface="宋体" charset="0"/>
              </a:rPr>
              <a:t>ACP-Model</a:t>
            </a:r>
            <a:r>
              <a:rPr lang="zh-CN" altLang="en-US" dirty="0">
                <a:latin typeface="Arial Narrow" charset="0"/>
                <a:cs typeface="宋体" charset="0"/>
              </a:rPr>
              <a:t> </a:t>
            </a:r>
            <a:r>
              <a:rPr lang="en-US" altLang="zh-CN" dirty="0">
                <a:latin typeface="Arial Narrow" charset="0"/>
                <a:cs typeface="宋体" charset="0"/>
              </a:rPr>
              <a:t>Construction</a:t>
            </a:r>
            <a:r>
              <a:rPr lang="en-US" altLang="zh-CN" dirty="0" smtClean="0">
                <a:latin typeface="Arial Narrow" charset="0"/>
                <a:cs typeface="宋体" charset="0"/>
              </a:rPr>
              <a:t>: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Model</a:t>
            </a:r>
            <a:r>
              <a:rPr lang="en-US" altLang="zh-CN" dirty="0">
                <a:latin typeface="Arial Narrow" charset="0"/>
                <a:cs typeface="宋体" charset="0"/>
              </a:rPr>
              <a:t>-Element</a:t>
            </a:r>
            <a:r>
              <a:rPr lang="zh-CN" altLang="en-US" dirty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Identification</a:t>
            </a:r>
          </a:p>
          <a:p>
            <a:pPr marL="457200" lvl="1" indent="0" eaLnBrk="1" hangingPunct="1">
              <a:buNone/>
            </a:pPr>
            <a:r>
              <a:rPr lang="zh-CN" altLang="en-US" dirty="0" smtClean="0"/>
              <a:t>  </a:t>
            </a:r>
            <a:r>
              <a:rPr lang="en-US" altLang="zh-CN" dirty="0" smtClean="0"/>
              <a:t>Based </a:t>
            </a:r>
            <a:r>
              <a:rPr lang="en-US" altLang="zh-CN" dirty="0"/>
              <a:t>on the matched semantic patterns, </a:t>
            </a:r>
            <a:r>
              <a:rPr lang="en-US" altLang="zh-CN" dirty="0" smtClean="0"/>
              <a:t>this </a:t>
            </a:r>
            <a:r>
              <a:rPr lang="en-US" altLang="zh-CN" dirty="0"/>
              <a:t>approach identifies </a:t>
            </a:r>
            <a:r>
              <a:rPr lang="en-US" altLang="zh-CN" dirty="0">
                <a:solidFill>
                  <a:srgbClr val="3366FF"/>
                </a:solidFill>
              </a:rPr>
              <a:t>subject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3366FF"/>
                </a:solidFill>
              </a:rPr>
              <a:t>action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3366FF"/>
                </a:solidFill>
              </a:rPr>
              <a:t>resource</a:t>
            </a:r>
            <a:r>
              <a:rPr lang="en-US" altLang="zh-CN" dirty="0"/>
              <a:t> elements from different syntactic structures in sentences. </a:t>
            </a:r>
          </a:p>
          <a:p>
            <a:pPr lvl="1" eaLnBrk="1" hangingPunct="1"/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endParaRPr lang="en-US" altLang="zh-CN" dirty="0" smtClean="0">
              <a:latin typeface="Arial Narrow" charset="0"/>
              <a:cs typeface="宋体" charset="0"/>
            </a:endParaRPr>
          </a:p>
          <a:p>
            <a:endParaRPr kumimoji="1" lang="zh-CN" altLang="en-US" dirty="0"/>
          </a:p>
        </p:txBody>
      </p:sp>
      <p:pic>
        <p:nvPicPr>
          <p:cNvPr id="4" name="图片 3" descr="屏幕快照 2013-11-18 下午10.22.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4" y="3212976"/>
            <a:ext cx="9144000" cy="3135086"/>
          </a:xfrm>
          <a:prstGeom prst="rect">
            <a:avLst/>
          </a:prstGeom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1691680" y="6381328"/>
            <a:ext cx="6049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 dirty="0"/>
              <a:t>From Automated Extraction of Security Policies from Natural-Language Software Documents, </a:t>
            </a:r>
            <a:r>
              <a:rPr lang="en-US" altLang="en-US" sz="600" dirty="0" err="1"/>
              <a:t>Xusheng</a:t>
            </a:r>
            <a:r>
              <a:rPr lang="en-US" altLang="en-US" sz="600" dirty="0"/>
              <a:t> X, et al, FSE '12 Proceedings of the ACM SIGSOFT 20th International Symposium on the Foundations of Software </a:t>
            </a:r>
            <a:r>
              <a:rPr lang="en-US" altLang="en-US" sz="600" dirty="0" err="1"/>
              <a:t>Engineering,Article</a:t>
            </a:r>
            <a:r>
              <a:rPr lang="en-US" altLang="en-US" sz="600" dirty="0"/>
              <a:t> No. 12  </a:t>
            </a:r>
          </a:p>
        </p:txBody>
      </p:sp>
    </p:spTree>
    <p:extLst>
      <p:ext uri="{BB962C8B-B14F-4D97-AF65-F5344CB8AC3E}">
        <p14:creationId xmlns:p14="http://schemas.microsoft.com/office/powerpoint/2010/main" val="42334482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" y="332656"/>
            <a:ext cx="8763000" cy="762000"/>
          </a:xfrm>
        </p:spPr>
        <p:txBody>
          <a:bodyPr/>
          <a:lstStyle/>
          <a:p>
            <a:r>
              <a:rPr lang="en-US" altLang="zh-CN" dirty="0">
                <a:latin typeface="Arial Narrow" charset="0"/>
                <a:cs typeface="宋体" charset="0"/>
              </a:rPr>
              <a:t>ACP-Model</a:t>
            </a:r>
            <a:r>
              <a:rPr lang="zh-CN" altLang="en-US" dirty="0">
                <a:latin typeface="Arial Narrow" charset="0"/>
                <a:cs typeface="宋体" charset="0"/>
              </a:rPr>
              <a:t> </a:t>
            </a:r>
            <a:r>
              <a:rPr lang="en-US" altLang="zh-CN" dirty="0">
                <a:latin typeface="Arial Narrow" charset="0"/>
                <a:cs typeface="宋体" charset="0"/>
              </a:rPr>
              <a:t>Construction</a:t>
            </a:r>
            <a:r>
              <a:rPr lang="en-US" altLang="zh-CN" dirty="0" smtClean="0">
                <a:latin typeface="Arial Narrow" charset="0"/>
                <a:cs typeface="宋体" charset="0"/>
              </a:rPr>
              <a:t>: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Policy</a:t>
            </a:r>
            <a:r>
              <a:rPr lang="en-US" altLang="zh-CN" dirty="0">
                <a:latin typeface="Arial Narrow" charset="0"/>
                <a:cs typeface="宋体" charset="0"/>
              </a:rPr>
              <a:t>-Effect</a:t>
            </a:r>
            <a:r>
              <a:rPr lang="zh-CN" altLang="en-US" dirty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Inference:</a:t>
            </a:r>
            <a:endParaRPr lang="en-US" altLang="zh-CN" dirty="0">
              <a:latin typeface="Arial Narrow" charset="0"/>
              <a:cs typeface="宋体" charset="0"/>
            </a:endParaRPr>
          </a:p>
          <a:p>
            <a:pPr marL="457200" lvl="1" indent="0" eaLnBrk="1" hangingPunct="1">
              <a:buNone/>
            </a:pPr>
            <a:r>
              <a:rPr lang="en-US" altLang="zh-CN" dirty="0" smtClean="0">
                <a:latin typeface="Arial Narrow" charset="0"/>
                <a:cs typeface="宋体" charset="0"/>
              </a:rPr>
              <a:t>Two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factors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that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/>
              <a:t>technique of negative-meaning </a:t>
            </a:r>
            <a:r>
              <a:rPr lang="en-US" altLang="zh-CN" dirty="0" smtClean="0"/>
              <a:t>inference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 consider: </a:t>
            </a:r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r>
              <a:rPr lang="en-US" altLang="zh-CN" dirty="0" smtClean="0">
                <a:solidFill>
                  <a:srgbClr val="FF0000"/>
                </a:solidFill>
              </a:rPr>
              <a:t>negative </a:t>
            </a:r>
            <a:r>
              <a:rPr lang="en-US" altLang="zh-CN" dirty="0">
                <a:solidFill>
                  <a:srgbClr val="FF0000"/>
                </a:solidFill>
              </a:rPr>
              <a:t>expression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dirty="0" smtClean="0">
                <a:solidFill>
                  <a:srgbClr val="00B0F0"/>
                </a:solidFill>
              </a:rPr>
              <a:t>negative</a:t>
            </a:r>
            <a:r>
              <a:rPr lang="en-US" altLang="zh-CN" dirty="0">
                <a:solidFill>
                  <a:srgbClr val="00B0F0"/>
                </a:solidFill>
              </a:rPr>
              <a:t>- meaning words </a:t>
            </a:r>
            <a:r>
              <a:rPr lang="en-US" altLang="zh-CN" dirty="0"/>
              <a:t>in the main verb group </a:t>
            </a:r>
          </a:p>
          <a:p>
            <a:pPr marL="342900" lvl="1" indent="-342900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Model</a:t>
            </a:r>
            <a:r>
              <a:rPr lang="en-US" altLang="zh-CN" dirty="0">
                <a:latin typeface="Arial Narrow" charset="0"/>
                <a:cs typeface="宋体" charset="0"/>
              </a:rPr>
              <a:t>-Instance</a:t>
            </a:r>
            <a:r>
              <a:rPr lang="zh-CN" altLang="en-US" dirty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Construction: </a:t>
            </a:r>
            <a:endParaRPr lang="en-US" altLang="zh-CN" dirty="0">
              <a:latin typeface="Arial Narrow" charset="0"/>
              <a:cs typeface="宋体" charset="0"/>
            </a:endParaRPr>
          </a:p>
          <a:p>
            <a:pPr lvl="1" eaLnBrk="1" hangingPunct="1"/>
            <a:r>
              <a:rPr lang="en-US" altLang="zh-CN" dirty="0" smtClean="0"/>
              <a:t>Using </a:t>
            </a:r>
            <a:r>
              <a:rPr lang="en-US" altLang="zh-CN" dirty="0"/>
              <a:t>the identified elements </a:t>
            </a:r>
            <a:r>
              <a:rPr lang="en-US" altLang="zh-CN" dirty="0" smtClean="0"/>
              <a:t>and </a:t>
            </a:r>
            <a:r>
              <a:rPr lang="en-US" altLang="zh-CN" dirty="0"/>
              <a:t>inferred policy effect, our </a:t>
            </a:r>
            <a:r>
              <a:rPr lang="en-US" altLang="zh-CN" dirty="0" smtClean="0"/>
              <a:t>approach </a:t>
            </a:r>
            <a:r>
              <a:rPr lang="en-US" altLang="zh-CN" dirty="0"/>
              <a:t>constructs an ACP-model instance for an ACP sentence. </a:t>
            </a:r>
            <a:endParaRPr lang="en-US" altLang="zh-CN" dirty="0">
              <a:latin typeface="Arial Narrow" charset="0"/>
              <a:cs typeface="宋体" charset="0"/>
            </a:endParaRP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Example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of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constructed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model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instance: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/>
              <a:t>[</a:t>
            </a:r>
            <a:r>
              <a:rPr lang="en-US" altLang="zh-CN" dirty="0">
                <a:solidFill>
                  <a:srgbClr val="FF0000"/>
                </a:solidFill>
              </a:rPr>
              <a:t>Subject</a:t>
            </a:r>
            <a:r>
              <a:rPr lang="en-US" altLang="zh-CN" dirty="0"/>
              <a:t>: </a:t>
            </a:r>
            <a:r>
              <a:rPr lang="en-US" altLang="zh-CN" i="1" dirty="0"/>
              <a:t>HCP</a:t>
            </a:r>
            <a:r>
              <a:rPr lang="en-US" altLang="zh-CN" dirty="0"/>
              <a:t>] [</a:t>
            </a:r>
            <a:r>
              <a:rPr lang="en-US" altLang="zh-CN" dirty="0">
                <a:solidFill>
                  <a:srgbClr val="FFC000"/>
                </a:solidFill>
              </a:rPr>
              <a:t>Action</a:t>
            </a:r>
            <a:r>
              <a:rPr lang="en-US" altLang="zh-CN" dirty="0"/>
              <a:t>: </a:t>
            </a:r>
            <a:r>
              <a:rPr lang="en-US" altLang="zh-CN" i="1" dirty="0"/>
              <a:t>change - UPDATE</a:t>
            </a:r>
            <a:r>
              <a:rPr lang="en-US" altLang="zh-CN" dirty="0"/>
              <a:t>] [</a:t>
            </a:r>
            <a:r>
              <a:rPr lang="en-US" altLang="zh-CN" dirty="0">
                <a:solidFill>
                  <a:srgbClr val="00B050"/>
                </a:solidFill>
              </a:rPr>
              <a:t>Resource</a:t>
            </a:r>
            <a:r>
              <a:rPr lang="en-US" altLang="zh-CN" dirty="0"/>
              <a:t>: </a:t>
            </a:r>
            <a:r>
              <a:rPr lang="en-US" altLang="zh-CN" i="1" dirty="0" err="1"/>
              <a:t>patient.account</a:t>
            </a:r>
            <a:r>
              <a:rPr lang="en-US" altLang="zh-CN" i="1" dirty="0"/>
              <a:t>.</a:t>
            </a:r>
            <a:r>
              <a:rPr lang="en-US" altLang="zh-CN" dirty="0"/>
              <a:t>] [</a:t>
            </a:r>
            <a:r>
              <a:rPr lang="en-US" altLang="zh-CN" dirty="0">
                <a:solidFill>
                  <a:srgbClr val="00B0F0"/>
                </a:solidFill>
              </a:rPr>
              <a:t>Effect</a:t>
            </a:r>
            <a:r>
              <a:rPr lang="en-US" altLang="zh-CN" dirty="0"/>
              <a:t>: </a:t>
            </a:r>
            <a:r>
              <a:rPr lang="en-US" altLang="zh-CN" i="1" dirty="0"/>
              <a:t>deny</a:t>
            </a:r>
            <a:r>
              <a:rPr lang="en-US" altLang="zh-CN" dirty="0"/>
              <a:t>]. </a:t>
            </a:r>
          </a:p>
          <a:p>
            <a:pPr lvl="1" eaLnBrk="1" hangingPunct="1"/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endParaRPr lang="en-US" altLang="zh-CN" dirty="0">
              <a:latin typeface="Arial Narrow" charset="0"/>
              <a:cs typeface="宋体" charset="0"/>
            </a:endParaRPr>
          </a:p>
          <a:p>
            <a:pPr lvl="1" eaLnBrk="1" hangingPunct="1"/>
            <a:endParaRPr lang="en-US" altLang="zh-CN" dirty="0">
              <a:latin typeface="Arial Narrow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661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 and </a:t>
            </a:r>
            <a:r>
              <a:rPr lang="en-US" dirty="0" smtClean="0"/>
              <a:t>Importance</a:t>
            </a:r>
            <a:endParaRPr lang="en-US" altLang="zh-CN" dirty="0">
              <a:latin typeface="Arial Narrow" charset="0"/>
              <a:cs typeface="宋体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41413"/>
            <a:ext cx="75438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200" dirty="0" smtClean="0">
                <a:ea typeface="宋体" charset="-122"/>
              </a:rPr>
              <a:t>ACP Specifies </a:t>
            </a:r>
            <a:r>
              <a:rPr lang="en-US" altLang="zh-CN" sz="3200" b="1" i="1" dirty="0" smtClean="0">
                <a:solidFill>
                  <a:srgbClr val="FF0000"/>
                </a:solidFill>
                <a:ea typeface="宋体" charset="-122"/>
              </a:rPr>
              <a:t>Principals </a:t>
            </a:r>
            <a:r>
              <a:rPr lang="en-US" altLang="zh-CN" sz="3200" dirty="0" smtClean="0">
                <a:ea typeface="宋体" charset="-122"/>
              </a:rPr>
              <a:t>and</a:t>
            </a:r>
            <a:r>
              <a:rPr lang="en-US" altLang="zh-CN" sz="3200" b="1" i="1" dirty="0" smtClean="0">
                <a:ea typeface="宋体" charset="-122"/>
              </a:rPr>
              <a:t> </a:t>
            </a:r>
            <a:r>
              <a:rPr lang="en-US" altLang="zh-CN" sz="3200" b="1" i="1" dirty="0" smtClean="0">
                <a:solidFill>
                  <a:srgbClr val="FF0000"/>
                </a:solidFill>
                <a:ea typeface="宋体" charset="-122"/>
              </a:rPr>
              <a:t>Access Control</a:t>
            </a:r>
          </a:p>
          <a:p>
            <a:pPr lvl="1" eaLnBrk="1" hangingPunct="1">
              <a:defRPr/>
            </a:pPr>
            <a:r>
              <a:rPr lang="en-US" altLang="zh-CN" sz="3000" dirty="0" smtClean="0">
                <a:ea typeface="宋体" charset="-122"/>
              </a:rPr>
              <a:t>e.g. Which resources are accessible to which group of people. (Group, Role, etc..)</a:t>
            </a:r>
          </a:p>
          <a:p>
            <a:pPr eaLnBrk="1" hangingPunct="1">
              <a:defRPr/>
            </a:pPr>
            <a:r>
              <a:rPr lang="en-US" altLang="zh-CN" sz="3200" dirty="0" smtClean="0">
                <a:ea typeface="宋体" charset="-122"/>
              </a:rPr>
              <a:t>Very </a:t>
            </a:r>
            <a:r>
              <a:rPr lang="en-US" altLang="zh-CN" sz="3200" b="1" i="1" dirty="0" smtClean="0">
                <a:solidFill>
                  <a:srgbClr val="FF0000"/>
                </a:solidFill>
                <a:ea typeface="宋体" charset="-122"/>
              </a:rPr>
              <a:t>important</a:t>
            </a:r>
          </a:p>
          <a:p>
            <a:pPr lvl="1" eaLnBrk="1" hangingPunct="1">
              <a:defRPr/>
            </a:pPr>
            <a:r>
              <a:rPr lang="en-US" altLang="zh-CN" sz="3000" dirty="0" smtClean="0">
                <a:ea typeface="宋体" charset="-122"/>
              </a:rPr>
              <a:t>Ensures the </a:t>
            </a:r>
            <a:r>
              <a:rPr lang="en-US" altLang="zh-CN" sz="3000" dirty="0" smtClean="0">
                <a:solidFill>
                  <a:srgbClr val="0070C0"/>
                </a:solidFill>
                <a:ea typeface="宋体" charset="-122"/>
              </a:rPr>
              <a:t>Correctness </a:t>
            </a:r>
            <a:r>
              <a:rPr lang="en-US" altLang="zh-CN" sz="3000" dirty="0" smtClean="0">
                <a:ea typeface="宋体" charset="-122"/>
              </a:rPr>
              <a:t>and </a:t>
            </a:r>
            <a:r>
              <a:rPr lang="en-US" altLang="zh-CN" sz="3000" dirty="0" smtClean="0">
                <a:solidFill>
                  <a:srgbClr val="0070C0"/>
                </a:solidFill>
                <a:ea typeface="宋体" charset="-122"/>
              </a:rPr>
              <a:t>Consistency</a:t>
            </a:r>
          </a:p>
          <a:p>
            <a:pPr lvl="1" eaLnBrk="1" hangingPunct="1">
              <a:defRPr/>
            </a:pPr>
            <a:r>
              <a:rPr lang="en-US" altLang="zh-CN" sz="3000" dirty="0" smtClean="0">
                <a:ea typeface="宋体" charset="-122"/>
              </a:rPr>
              <a:t>Prevent security vulnerabilities</a:t>
            </a:r>
          </a:p>
          <a:p>
            <a:pPr eaLnBrk="1" hangingPunct="1">
              <a:defRPr/>
            </a:pPr>
            <a:r>
              <a:rPr lang="en-US" altLang="zh-CN" sz="3200" dirty="0" smtClean="0">
                <a:ea typeface="宋体" charset="-122"/>
              </a:rPr>
              <a:t>Problem</a:t>
            </a:r>
          </a:p>
          <a:p>
            <a:pPr lvl="1" eaLnBrk="1" hangingPunct="1">
              <a:defRPr/>
            </a:pPr>
            <a:r>
              <a:rPr lang="en-US" altLang="zh-CN" sz="3000" dirty="0" smtClean="0">
                <a:solidFill>
                  <a:srgbClr val="0070C0"/>
                </a:solidFill>
                <a:ea typeface="宋体" charset="-122"/>
              </a:rPr>
              <a:t>Tedious </a:t>
            </a:r>
            <a:r>
              <a:rPr lang="en-US" altLang="zh-CN" sz="3000" dirty="0" smtClean="0">
                <a:ea typeface="宋体" charset="-122"/>
              </a:rPr>
              <a:t>to extract ACPs from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CN" sz="3000" dirty="0">
                <a:ea typeface="宋体" charset="-122"/>
              </a:rPr>
              <a:t> </a:t>
            </a:r>
            <a:r>
              <a:rPr lang="en-US" altLang="zh-CN" sz="3000" dirty="0" smtClean="0">
                <a:ea typeface="宋体" charset="-122"/>
              </a:rPr>
              <a:t>   requirement documents </a:t>
            </a:r>
            <a:r>
              <a:rPr lang="en-US" altLang="zh-CN" sz="3000" dirty="0" smtClean="0">
                <a:solidFill>
                  <a:srgbClr val="0070C0"/>
                </a:solidFill>
                <a:ea typeface="宋体" charset="-122"/>
              </a:rPr>
              <a:t>manually</a:t>
            </a:r>
            <a:r>
              <a:rPr lang="en-US" altLang="zh-CN" sz="3000" dirty="0" smtClean="0">
                <a:ea typeface="宋体" charset="-122"/>
              </a:rPr>
              <a:t> </a:t>
            </a:r>
          </a:p>
        </p:txBody>
      </p:sp>
      <p:pic>
        <p:nvPicPr>
          <p:cNvPr id="5124" name="Picture 4" descr="C:\Users\Alexanderkane\Desktop\ppt\image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652963"/>
            <a:ext cx="182721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C:\Users\Alexanderkane\Desktop\ppt\index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565400"/>
            <a:ext cx="12700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4199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Action Step Model Construction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dirty="0" smtClean="0"/>
              <a:t>Identify </a:t>
            </a:r>
            <a:r>
              <a:rPr lang="en-US" altLang="en-US" dirty="0" smtClean="0">
                <a:solidFill>
                  <a:srgbClr val="FF0000"/>
                </a:solidFill>
              </a:rPr>
              <a:t>actor</a:t>
            </a:r>
            <a:r>
              <a:rPr lang="en-US" altLang="en-US" dirty="0" smtClean="0"/>
              <a:t>, </a:t>
            </a:r>
            <a:r>
              <a:rPr lang="en-US" altLang="en-US" dirty="0" smtClean="0">
                <a:solidFill>
                  <a:srgbClr val="FFC000"/>
                </a:solidFill>
              </a:rPr>
              <a:t>action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00B050"/>
                </a:solidFill>
              </a:rPr>
              <a:t>parameter elements </a:t>
            </a:r>
            <a:r>
              <a:rPr lang="en-US" altLang="en-US" dirty="0" smtClean="0"/>
              <a:t>(use-case pattern) [</a:t>
            </a:r>
            <a:r>
              <a:rPr lang="en-US" altLang="en-US" dirty="0" smtClean="0">
                <a:solidFill>
                  <a:srgbClr val="00B0F0"/>
                </a:solidFill>
              </a:rPr>
              <a:t>effect? </a:t>
            </a:r>
            <a:r>
              <a:rPr lang="en-US" altLang="en-US" dirty="0" smtClean="0"/>
              <a:t>]</a:t>
            </a:r>
          </a:p>
          <a:p>
            <a:r>
              <a:rPr lang="en-US" altLang="en-US" dirty="0" smtClean="0"/>
              <a:t>Model-Element Identification</a:t>
            </a:r>
          </a:p>
          <a:p>
            <a:pPr lvl="1"/>
            <a:r>
              <a:rPr lang="en-US" altLang="en-US" dirty="0" smtClean="0"/>
              <a:t>Using known patterns (industry use cases, </a:t>
            </a:r>
            <a:r>
              <a:rPr lang="en-US" altLang="en-US" dirty="0" err="1" smtClean="0"/>
              <a:t>iTrust</a:t>
            </a:r>
            <a:r>
              <a:rPr lang="en-US" altLang="en-US" dirty="0" smtClean="0"/>
              <a:t>, published articles) of use-case action steps</a:t>
            </a:r>
          </a:p>
          <a:p>
            <a:pPr lvl="2"/>
            <a:r>
              <a:rPr lang="en-US" altLang="en-US" dirty="0" smtClean="0"/>
              <a:t>Sentence subject -&gt; actor</a:t>
            </a:r>
          </a:p>
          <a:p>
            <a:pPr lvl="2"/>
            <a:r>
              <a:rPr lang="en-US" altLang="en-US" dirty="0" smtClean="0"/>
              <a:t>Verb group -&gt; action</a:t>
            </a:r>
          </a:p>
          <a:p>
            <a:pPr lvl="2"/>
            <a:r>
              <a:rPr lang="en-US" altLang="en-US" dirty="0" smtClean="0"/>
              <a:t>Object -&gt; parameter</a:t>
            </a:r>
          </a:p>
          <a:p>
            <a:pPr lvl="1"/>
            <a:r>
              <a:rPr lang="en-US" altLang="en-US" dirty="0" smtClean="0"/>
              <a:t>Patterns should be </a:t>
            </a:r>
            <a:r>
              <a:rPr lang="en-US" altLang="en-US" dirty="0" smtClean="0">
                <a:solidFill>
                  <a:srgbClr val="00B0F0"/>
                </a:solidFill>
              </a:rPr>
              <a:t>easily updated </a:t>
            </a:r>
            <a:r>
              <a:rPr lang="en-US" altLang="en-US" dirty="0" smtClean="0"/>
              <a:t>or </a:t>
            </a:r>
            <a:r>
              <a:rPr lang="en-US" altLang="en-US" dirty="0" smtClean="0">
                <a:solidFill>
                  <a:srgbClr val="00B050"/>
                </a:solidFill>
              </a:rPr>
              <a:t>extended</a:t>
            </a:r>
            <a:r>
              <a:rPr lang="en-US" altLang="en-US" dirty="0" smtClean="0"/>
              <a:t> based on domain characteristics of use cases.</a:t>
            </a:r>
          </a:p>
        </p:txBody>
      </p:sp>
    </p:spTree>
    <p:extLst>
      <p:ext uri="{BB962C8B-B14F-4D97-AF65-F5344CB8AC3E}">
        <p14:creationId xmlns:p14="http://schemas.microsoft.com/office/powerpoint/2010/main" val="3423618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Action Step Model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Model-Instance Construction.</a:t>
            </a:r>
          </a:p>
          <a:p>
            <a:pPr lvl="1">
              <a:defRPr/>
            </a:pPr>
            <a:r>
              <a:rPr lang="en-US" dirty="0" smtClean="0"/>
              <a:t>Using identified actor, action, parameter elements to construct instances.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A patient views access log =&gt;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[Actor: patient] [Action: view -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] [Parameter: access log]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READ is a semantic class. (</a:t>
            </a:r>
            <a:r>
              <a:rPr lang="en-US" dirty="0" smtClean="0">
                <a:solidFill>
                  <a:srgbClr val="00B0F0"/>
                </a:solidFill>
              </a:rPr>
              <a:t>Why </a:t>
            </a:r>
            <a:r>
              <a:rPr lang="en-US" smtClean="0">
                <a:solidFill>
                  <a:srgbClr val="00B0F0"/>
                </a:solidFill>
              </a:rPr>
              <a:t>need this?</a:t>
            </a:r>
            <a:r>
              <a:rPr lang="en-US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921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Action Step Model Construction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55650" y="1052513"/>
            <a:ext cx="7543800" cy="5029200"/>
          </a:xfrm>
        </p:spPr>
        <p:txBody>
          <a:bodyPr/>
          <a:lstStyle/>
          <a:p>
            <a:r>
              <a:rPr lang="en-US" altLang="en-US" smtClean="0"/>
              <a:t>Address TC4-Transitive Actor:  </a:t>
            </a:r>
            <a:r>
              <a:rPr lang="en-US" altLang="en-US" sz="2400" i="1" smtClean="0"/>
              <a:t>(e.g. He-&gt;HCP in AS-2)</a:t>
            </a:r>
            <a:endParaRPr lang="en-US" altLang="en-US" i="1" smtClean="0"/>
          </a:p>
          <a:p>
            <a:pPr lvl="1"/>
            <a:r>
              <a:rPr lang="en-US" altLang="en-US" smtClean="0"/>
              <a:t>Actor-Flow Tracking (</a:t>
            </a:r>
            <a:r>
              <a:rPr lang="en-US" altLang="en-US" smtClean="0">
                <a:solidFill>
                  <a:srgbClr val="FF0000"/>
                </a:solidFill>
              </a:rPr>
              <a:t>AFT</a:t>
            </a:r>
            <a:r>
              <a:rPr lang="en-US" altLang="en-US" smtClean="0"/>
              <a:t>) algorithm</a:t>
            </a:r>
          </a:p>
          <a:p>
            <a:pPr lvl="1"/>
            <a:endParaRPr lang="en-US" altLang="en-US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28825"/>
            <a:ext cx="4321175" cy="422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3"/>
          <p:cNvSpPr txBox="1">
            <a:spLocks noChangeArrowheads="1"/>
          </p:cNvSpPr>
          <p:nvPr/>
        </p:nvSpPr>
        <p:spPr bwMode="auto">
          <a:xfrm>
            <a:off x="1979613" y="6248400"/>
            <a:ext cx="604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/>
              <a:t>From Automated Extraction of Security Policies from Natural-Language Software Documents, Xusheng X, et al, FSE '12 Proceedings of the ACM SIGSOFT 20th International Symposium on the Foundations of Software Engineering,Article No. 12  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2781300"/>
            <a:ext cx="5084762" cy="8636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sp>
        <p:nvSpPr>
          <p:cNvPr id="6151" name="TextBox 4"/>
          <p:cNvSpPr txBox="1">
            <a:spLocks noChangeArrowheads="1"/>
          </p:cNvSpPr>
          <p:nvPr/>
        </p:nvSpPr>
        <p:spPr bwMode="auto">
          <a:xfrm>
            <a:off x="5673725" y="4508500"/>
            <a:ext cx="235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What if “</a:t>
            </a:r>
            <a:r>
              <a:rPr lang="en-US" altLang="en-US">
                <a:solidFill>
                  <a:srgbClr val="00B0F0"/>
                </a:solidFill>
              </a:rPr>
              <a:t>others</a:t>
            </a:r>
            <a:r>
              <a:rPr lang="en-US" altLang="en-US"/>
              <a:t> cannot… ”?</a:t>
            </a:r>
          </a:p>
        </p:txBody>
      </p:sp>
    </p:spTree>
    <p:extLst>
      <p:ext uri="{BB962C8B-B14F-4D97-AF65-F5344CB8AC3E}">
        <p14:creationId xmlns:p14="http://schemas.microsoft.com/office/powerpoint/2010/main" val="23267180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Action Step Model Construction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smtClean="0"/>
              <a:t>Address TC5-Perspective Variance: </a:t>
            </a:r>
          </a:p>
          <a:p>
            <a:pPr lvl="1"/>
            <a:r>
              <a:rPr lang="en-US" altLang="en-US" smtClean="0"/>
              <a:t>E.g. </a:t>
            </a:r>
            <a:r>
              <a:rPr lang="en-US" altLang="en-US" sz="2000" i="1" smtClean="0"/>
              <a:t>AS-4 implies that an HCP views the updated account, requiring a conversion to replace the actor and action of AS-4</a:t>
            </a:r>
            <a:endParaRPr lang="en-US" altLang="en-US" i="1" smtClean="0"/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Perspective Conversion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068638"/>
            <a:ext cx="5184775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4787900" y="3284538"/>
            <a:ext cx="37449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 </a:t>
            </a:r>
            <a:r>
              <a:rPr lang="en-US" altLang="en-US" sz="1600"/>
              <a:t>This algorithm converts </a:t>
            </a:r>
            <a:r>
              <a:rPr lang="en-US" altLang="en-US" sz="1600">
                <a:solidFill>
                  <a:srgbClr val="00B0F0"/>
                </a:solidFill>
              </a:rPr>
              <a:t>AS-4</a:t>
            </a:r>
            <a:r>
              <a:rPr lang="en-US" altLang="en-US" sz="1600"/>
              <a:t> into</a:t>
            </a:r>
            <a:r>
              <a:rPr lang="en-US" altLang="en-US" sz="1600" i="1"/>
              <a:t> An HCP views the updated account. </a:t>
            </a:r>
          </a:p>
          <a:p>
            <a:r>
              <a:rPr lang="en-US" altLang="en-US" sz="1600"/>
              <a:t> </a:t>
            </a:r>
            <a:r>
              <a:rPr lang="en-US" altLang="en-US" sz="1600">
                <a:solidFill>
                  <a:srgbClr val="00B0F0"/>
                </a:solidFill>
              </a:rPr>
              <a:t>actor</a:t>
            </a:r>
            <a:r>
              <a:rPr lang="en-US" altLang="en-US" sz="1600"/>
              <a:t> elements -&gt; tracked actors </a:t>
            </a:r>
            <a:r>
              <a:rPr lang="en-US" altLang="en-US" sz="1600">
                <a:solidFill>
                  <a:srgbClr val="FF0000"/>
                </a:solidFill>
              </a:rPr>
              <a:t>HCP</a:t>
            </a:r>
          </a:p>
          <a:p>
            <a:r>
              <a:rPr lang="en-US" altLang="en-US" sz="1600"/>
              <a:t> </a:t>
            </a:r>
            <a:r>
              <a:rPr lang="en-US" altLang="en-US" sz="1600">
                <a:solidFill>
                  <a:srgbClr val="00B0F0"/>
                </a:solidFill>
              </a:rPr>
              <a:t>action</a:t>
            </a:r>
            <a:r>
              <a:rPr lang="en-US" altLang="en-US" sz="1600"/>
              <a:t> element -&gt; verb entry </a:t>
            </a:r>
            <a:r>
              <a:rPr lang="en-US" altLang="en-US" sz="1600">
                <a:solidFill>
                  <a:srgbClr val="FF0000"/>
                </a:solidFill>
              </a:rPr>
              <a:t>view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835150" y="6453188"/>
            <a:ext cx="6049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 dirty="0"/>
              <a:t>From Automated Extraction of Security Policies from Natural-Language Software Documents, </a:t>
            </a:r>
            <a:r>
              <a:rPr lang="en-US" altLang="en-US" sz="600" dirty="0" err="1"/>
              <a:t>Xusheng</a:t>
            </a:r>
            <a:r>
              <a:rPr lang="en-US" altLang="en-US" sz="600" dirty="0"/>
              <a:t> X, et al, FSE '12 Proceedings of the ACM SIGSOFT 20th International Symposium on the Foundations of Software </a:t>
            </a:r>
            <a:r>
              <a:rPr lang="en-US" altLang="en-US" sz="600" dirty="0" err="1"/>
              <a:t>Engineering,Article</a:t>
            </a:r>
            <a:r>
              <a:rPr lang="en-US" altLang="en-US" sz="600" dirty="0"/>
              <a:t> No. 12  </a:t>
            </a:r>
          </a:p>
        </p:txBody>
      </p:sp>
    </p:spTree>
    <p:extLst>
      <p:ext uri="{BB962C8B-B14F-4D97-AF65-F5344CB8AC3E}">
        <p14:creationId xmlns:p14="http://schemas.microsoft.com/office/powerpoint/2010/main" val="11900185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Evaluation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Subjects</a:t>
            </a:r>
            <a:r>
              <a:rPr lang="en-US" altLang="en-US" dirty="0" smtClean="0"/>
              <a:t>: use cases from: </a:t>
            </a:r>
          </a:p>
          <a:p>
            <a:pPr lvl="1" eaLnBrk="1" hangingPunct="1"/>
            <a:r>
              <a:rPr lang="en-US" altLang="en-US" sz="2400" dirty="0" err="1" smtClean="0"/>
              <a:t>iTurst</a:t>
            </a:r>
            <a:r>
              <a:rPr lang="en-US" altLang="en-US" sz="2400" dirty="0" smtClean="0"/>
              <a:t>, open source project</a:t>
            </a:r>
          </a:p>
          <a:p>
            <a:pPr lvl="1" eaLnBrk="1" hangingPunct="1"/>
            <a:r>
              <a:rPr lang="en-US" altLang="en-US" sz="2400" dirty="0" smtClean="0"/>
              <a:t>115 ACP sentences from 18 sources</a:t>
            </a:r>
          </a:p>
          <a:p>
            <a:pPr lvl="1" eaLnBrk="1" hangingPunct="1"/>
            <a:r>
              <a:rPr lang="en-US" altLang="en-US" sz="2400" dirty="0" smtClean="0"/>
              <a:t>25 use cases from a module in IBM enterprise application.</a:t>
            </a:r>
          </a:p>
          <a:p>
            <a:pPr eaLnBrk="1" hangingPunct="1"/>
            <a:r>
              <a:rPr lang="en-US" altLang="en-US" b="1" dirty="0" smtClean="0"/>
              <a:t>Evaluation Questions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sz="2400" dirty="0" smtClean="0"/>
              <a:t>RQ1: Effectiveness of </a:t>
            </a:r>
            <a:r>
              <a:rPr lang="en-US" altLang="en-US" sz="2400" dirty="0" smtClean="0">
                <a:solidFill>
                  <a:srgbClr val="FF0000"/>
                </a:solidFill>
              </a:rPr>
              <a:t>identifying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00B0F0"/>
                </a:solidFill>
              </a:rPr>
              <a:t>ACP sentences </a:t>
            </a:r>
            <a:r>
              <a:rPr lang="en-US" altLang="en-US" sz="2400" dirty="0" smtClean="0"/>
              <a:t>in </a:t>
            </a:r>
            <a:r>
              <a:rPr lang="en-US" altLang="en-US" sz="2400" dirty="0" smtClean="0">
                <a:solidFill>
                  <a:srgbClr val="00B050"/>
                </a:solidFill>
              </a:rPr>
              <a:t>NL documents</a:t>
            </a:r>
          </a:p>
          <a:p>
            <a:pPr lvl="1" eaLnBrk="1" hangingPunct="1"/>
            <a:r>
              <a:rPr lang="en-US" altLang="en-US" sz="2400" dirty="0" smtClean="0"/>
              <a:t>RQ2: Effectiveness of </a:t>
            </a:r>
            <a:r>
              <a:rPr lang="en-US" altLang="en-US" sz="2400" dirty="0" smtClean="0">
                <a:solidFill>
                  <a:srgbClr val="FF0000"/>
                </a:solidFill>
              </a:rPr>
              <a:t>extracting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00B0F0"/>
                </a:solidFill>
              </a:rPr>
              <a:t>ACP rules</a:t>
            </a:r>
            <a:r>
              <a:rPr lang="en-US" altLang="en-US" sz="2400" dirty="0" smtClean="0"/>
              <a:t> from </a:t>
            </a:r>
            <a:r>
              <a:rPr lang="en-US" altLang="en-US" sz="2400" dirty="0" smtClean="0">
                <a:solidFill>
                  <a:srgbClr val="00B050"/>
                </a:solidFill>
              </a:rPr>
              <a:t>ACP sentences</a:t>
            </a:r>
            <a:r>
              <a:rPr lang="en-US" altLang="en-US" sz="2400" dirty="0" smtClean="0"/>
              <a:t>.</a:t>
            </a:r>
          </a:p>
          <a:p>
            <a:pPr lvl="1" eaLnBrk="1" hangingPunct="1"/>
            <a:r>
              <a:rPr lang="en-US" altLang="en-US" sz="2400" dirty="0" smtClean="0"/>
              <a:t>RQ3: Effectiveness of </a:t>
            </a:r>
            <a:r>
              <a:rPr lang="en-US" altLang="en-US" sz="2400" dirty="0" smtClean="0">
                <a:solidFill>
                  <a:srgbClr val="FF0000"/>
                </a:solidFill>
              </a:rPr>
              <a:t>extracting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00B0F0"/>
                </a:solidFill>
              </a:rPr>
              <a:t>action steps</a:t>
            </a:r>
            <a:r>
              <a:rPr lang="en-US" altLang="en-US" sz="2400" dirty="0" smtClean="0"/>
              <a:t> from </a:t>
            </a:r>
            <a:r>
              <a:rPr lang="en-US" altLang="en-US" sz="2400" dirty="0" smtClean="0">
                <a:solidFill>
                  <a:srgbClr val="00B050"/>
                </a:solidFill>
              </a:rPr>
              <a:t>action-step sentences</a:t>
            </a:r>
          </a:p>
          <a:p>
            <a:pPr lvl="1" eaLnBrk="1" hangingPunct="1"/>
            <a:endParaRPr lang="en-US" altLang="en-US" dirty="0" smtClean="0"/>
          </a:p>
          <a:p>
            <a:pPr lvl="2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6694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Evaluation </a:t>
            </a:r>
            <a:r>
              <a:rPr lang="en-US" dirty="0" smtClean="0"/>
              <a:t>Measures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dirty="0" smtClean="0"/>
              <a:t>Metrics used for evaluation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748823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1476375" y="4976813"/>
            <a:ext cx="604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/>
              <a:t>From Automated Extraction of Security Policies from Natural-Language Software Documents, Xusheng X, et al, FSE '12 Proceedings of the ACM SIGSOFT 20th International Symposium on the Foundations of Software Engineering,Article No. 12  </a:t>
            </a:r>
          </a:p>
        </p:txBody>
      </p:sp>
    </p:spTree>
    <p:extLst>
      <p:ext uri="{BB962C8B-B14F-4D97-AF65-F5344CB8AC3E}">
        <p14:creationId xmlns:p14="http://schemas.microsoft.com/office/powerpoint/2010/main" val="22041485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Evaluation Results: RQ1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smtClean="0">
                <a:solidFill>
                  <a:srgbClr val="00B0F0"/>
                </a:solidFill>
              </a:rPr>
              <a:t>iTrust</a:t>
            </a:r>
            <a:r>
              <a:rPr lang="en-US" altLang="en-US" smtClean="0"/>
              <a:t>: 37 use cases, 448 use-case sentences.</a:t>
            </a:r>
          </a:p>
          <a:p>
            <a:pPr lvl="1"/>
            <a:r>
              <a:rPr lang="en-US" altLang="en-US" smtClean="0"/>
              <a:t>Manually identified </a:t>
            </a:r>
            <a:r>
              <a:rPr lang="en-US" altLang="en-US" smtClean="0">
                <a:solidFill>
                  <a:srgbClr val="FF0000"/>
                </a:solidFill>
              </a:rPr>
              <a:t>117</a:t>
            </a:r>
            <a:r>
              <a:rPr lang="en-US" altLang="en-US" smtClean="0"/>
              <a:t> ACP sentences.</a:t>
            </a:r>
          </a:p>
          <a:p>
            <a:r>
              <a:rPr lang="en-US" altLang="en-US" smtClean="0">
                <a:solidFill>
                  <a:srgbClr val="00B0F0"/>
                </a:solidFill>
              </a:rPr>
              <a:t>IBMApp</a:t>
            </a:r>
            <a:r>
              <a:rPr lang="en-US" altLang="en-US" smtClean="0"/>
              <a:t>: 25 use cases, 479 use-case sentences.</a:t>
            </a:r>
          </a:p>
          <a:p>
            <a:pPr lvl="1"/>
            <a:r>
              <a:rPr lang="en-US" altLang="en-US" smtClean="0"/>
              <a:t>Manually identified </a:t>
            </a:r>
            <a:r>
              <a:rPr lang="en-US" altLang="en-US" smtClean="0">
                <a:solidFill>
                  <a:srgbClr val="FF0000"/>
                </a:solidFill>
              </a:rPr>
              <a:t>24</a:t>
            </a:r>
            <a:r>
              <a:rPr lang="en-US" altLang="en-US" smtClean="0"/>
              <a:t> ACP sentences.</a:t>
            </a:r>
          </a:p>
          <a:p>
            <a:r>
              <a:rPr lang="en-US" altLang="en-US" smtClean="0"/>
              <a:t>Compare results from Text2Policy  with manual inspection.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76700"/>
            <a:ext cx="81057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1784350" y="5456238"/>
            <a:ext cx="604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/>
              <a:t>From Automated Extraction of Security Policies from Natural-Language Software Documents, Xusheng X, et al, FSE '12 Proceedings of the ACM SIGSOFT 20th International Symposium on the Foundations of Software Engineering,Article No. 12  </a:t>
            </a:r>
          </a:p>
        </p:txBody>
      </p:sp>
    </p:spTree>
    <p:extLst>
      <p:ext uri="{BB962C8B-B14F-4D97-AF65-F5344CB8AC3E}">
        <p14:creationId xmlns:p14="http://schemas.microsoft.com/office/powerpoint/2010/main" val="42025928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Results: RQ1</a:t>
            </a:r>
            <a:endParaRPr lang="en-US" alt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55650" y="920750"/>
            <a:ext cx="7543800" cy="5029200"/>
          </a:xfrm>
        </p:spPr>
        <p:txBody>
          <a:bodyPr/>
          <a:lstStyle/>
          <a:p>
            <a:r>
              <a:rPr lang="en-US" altLang="en-US" b="1" smtClean="0"/>
              <a:t>TP</a:t>
            </a:r>
            <a:r>
              <a:rPr lang="en-US" altLang="en-US" smtClean="0"/>
              <a:t>: </a:t>
            </a:r>
            <a:r>
              <a:rPr lang="en-US" altLang="en-US" sz="2000" i="1" smtClean="0"/>
              <a:t>HCPs </a:t>
            </a:r>
            <a:r>
              <a:rPr lang="en-US" altLang="en-US" sz="2000" i="1" smtClean="0">
                <a:solidFill>
                  <a:srgbClr val="00B0F0"/>
                </a:solidFill>
              </a:rPr>
              <a:t>can</a:t>
            </a:r>
            <a:r>
              <a:rPr lang="en-US" altLang="en-US" sz="2000" i="1" smtClean="0"/>
              <a:t> modify or delete the fields of the office visit information</a:t>
            </a:r>
            <a:r>
              <a:rPr lang="en-US" altLang="en-US" sz="2400" i="1" smtClean="0"/>
              <a:t>.</a:t>
            </a:r>
          </a:p>
          <a:p>
            <a:pPr lvl="1"/>
            <a:r>
              <a:rPr lang="en-US" altLang="en-US" sz="2200" b="1" smtClean="0"/>
              <a:t>Reason</a:t>
            </a:r>
            <a:r>
              <a:rPr lang="en-US" altLang="en-US" sz="2400" smtClean="0"/>
              <a:t> </a:t>
            </a:r>
            <a:r>
              <a:rPr lang="en-US" altLang="en-US" sz="2000" smtClean="0"/>
              <a:t>: </a:t>
            </a:r>
            <a:r>
              <a:rPr lang="en-US" altLang="en-US" sz="2200" smtClean="0"/>
              <a:t>Semantic pattern Modal Verb in Main Verb Group helps identify out the word “</a:t>
            </a:r>
            <a:r>
              <a:rPr lang="en-US" altLang="en-US" sz="2200" i="1" smtClean="0">
                <a:solidFill>
                  <a:srgbClr val="FF0000"/>
                </a:solidFill>
              </a:rPr>
              <a:t>can”</a:t>
            </a:r>
            <a:r>
              <a:rPr lang="en-US" altLang="en-US" sz="2200" smtClean="0"/>
              <a:t> </a:t>
            </a:r>
          </a:p>
          <a:p>
            <a:r>
              <a:rPr lang="en-US" altLang="en-US" b="1" smtClean="0"/>
              <a:t>FP</a:t>
            </a:r>
            <a:r>
              <a:rPr lang="en-US" altLang="en-US" smtClean="0"/>
              <a:t>: </a:t>
            </a:r>
            <a:r>
              <a:rPr lang="en-US" altLang="en-US" sz="2000" i="1" smtClean="0"/>
              <a:t>The </a:t>
            </a:r>
            <a:r>
              <a:rPr lang="en-US" altLang="en-US" sz="2000" i="1" smtClean="0">
                <a:solidFill>
                  <a:srgbClr val="FF0000"/>
                </a:solidFill>
              </a:rPr>
              <a:t>instructions </a:t>
            </a:r>
            <a:r>
              <a:rPr lang="en-US" altLang="en-US" sz="2000" i="1" smtClean="0">
                <a:solidFill>
                  <a:srgbClr val="00B0F0"/>
                </a:solidFill>
              </a:rPr>
              <a:t>can </a:t>
            </a:r>
            <a:r>
              <a:rPr lang="en-US" altLang="en-US" sz="2000" i="1" smtClean="0"/>
              <a:t>contain numbers, characters.</a:t>
            </a:r>
          </a:p>
          <a:p>
            <a:pPr lvl="1"/>
            <a:r>
              <a:rPr lang="en-US" altLang="en-US" sz="2200" smtClean="0"/>
              <a:t>requirement on password setting</a:t>
            </a:r>
            <a:r>
              <a:rPr lang="en-US" altLang="en-US" sz="2200" b="1" smtClean="0"/>
              <a:t>, </a:t>
            </a:r>
            <a:r>
              <a:rPr lang="en-US" altLang="en-US" sz="2200" b="1" smtClean="0">
                <a:solidFill>
                  <a:srgbClr val="FF0000"/>
                </a:solidFill>
              </a:rPr>
              <a:t>not </a:t>
            </a:r>
            <a:r>
              <a:rPr lang="en-US" altLang="en-US" sz="2200" smtClean="0"/>
              <a:t>an ACP rule </a:t>
            </a:r>
          </a:p>
          <a:p>
            <a:pPr lvl="1"/>
            <a:r>
              <a:rPr lang="en-US" altLang="en-US" sz="2200" b="1" smtClean="0"/>
              <a:t>Reason</a:t>
            </a:r>
            <a:r>
              <a:rPr lang="en-US" altLang="en-US" sz="2200" smtClean="0"/>
              <a:t>: “</a:t>
            </a:r>
            <a:r>
              <a:rPr lang="en-US" altLang="en-US" sz="2200" i="1" smtClean="0">
                <a:solidFill>
                  <a:srgbClr val="FF0000"/>
                </a:solidFill>
              </a:rPr>
              <a:t>can</a:t>
            </a:r>
            <a:r>
              <a:rPr lang="en-US" altLang="en-US" sz="2200" smtClean="0"/>
              <a:t>” matches the pattern Modal Verb </a:t>
            </a:r>
          </a:p>
          <a:p>
            <a:pPr lvl="1"/>
            <a:r>
              <a:rPr lang="en-US" altLang="en-US" sz="2200" b="1" smtClean="0"/>
              <a:t>Solution</a:t>
            </a:r>
            <a:r>
              <a:rPr lang="en-US" altLang="en-US" sz="2200" smtClean="0"/>
              <a:t>: expanding the domain dictionary to include commonly used </a:t>
            </a:r>
            <a:r>
              <a:rPr lang="en-US" altLang="en-US" sz="2200" smtClean="0">
                <a:solidFill>
                  <a:srgbClr val="00B0F0"/>
                </a:solidFill>
              </a:rPr>
              <a:t>nouns</a:t>
            </a:r>
            <a:r>
              <a:rPr lang="en-US" altLang="en-US" sz="2200" smtClean="0"/>
              <a:t> that are </a:t>
            </a:r>
            <a:r>
              <a:rPr lang="en-US" altLang="en-US" sz="2200" smtClean="0">
                <a:solidFill>
                  <a:srgbClr val="00B0F0"/>
                </a:solidFill>
              </a:rPr>
              <a:t>unlikely to be systems or system actors</a:t>
            </a:r>
          </a:p>
          <a:p>
            <a:r>
              <a:rPr lang="en-US" altLang="en-US" sz="2400" b="1" smtClean="0"/>
              <a:t>FN: </a:t>
            </a:r>
            <a:r>
              <a:rPr lang="en-US" altLang="en-US" sz="2000" i="1" smtClean="0"/>
              <a:t>The LHCP </a:t>
            </a:r>
            <a:r>
              <a:rPr lang="en-US" altLang="en-US" sz="2000" i="1" smtClean="0">
                <a:solidFill>
                  <a:srgbClr val="00B0F0"/>
                </a:solidFill>
              </a:rPr>
              <a:t>can </a:t>
            </a:r>
            <a:r>
              <a:rPr lang="en-US" altLang="en-US" sz="2000" i="1" smtClean="0"/>
              <a:t>select a patient </a:t>
            </a:r>
            <a:r>
              <a:rPr lang="en-US" altLang="en-US" sz="2000" i="1" smtClean="0">
                <a:solidFill>
                  <a:srgbClr val="FF0000"/>
                </a:solidFill>
              </a:rPr>
              <a:t>to obtain</a:t>
            </a:r>
            <a:r>
              <a:rPr lang="en-US" altLang="en-US" sz="2000" i="1" smtClean="0"/>
              <a:t> </a:t>
            </a:r>
            <a:r>
              <a:rPr lang="en-US" altLang="en-US" sz="2000" i="1" smtClean="0">
                <a:solidFill>
                  <a:srgbClr val="FF0000"/>
                </a:solidFill>
              </a:rPr>
              <a:t>additional information about a patient</a:t>
            </a:r>
            <a:r>
              <a:rPr lang="en-US" altLang="en-US" sz="1800" i="1" smtClean="0"/>
              <a:t>. </a:t>
            </a:r>
          </a:p>
          <a:p>
            <a:pPr lvl="1"/>
            <a:r>
              <a:rPr lang="en-US" altLang="en-US" sz="2200" b="1" smtClean="0"/>
              <a:t>Reason</a:t>
            </a:r>
            <a:r>
              <a:rPr lang="en-US" altLang="en-US" sz="2200" smtClean="0"/>
              <a:t>: shallow parser fails to identify to-infinitive phrase</a:t>
            </a:r>
          </a:p>
          <a:p>
            <a:pPr lvl="1"/>
            <a:r>
              <a:rPr lang="en-US" altLang="en-US" sz="2200" b="1" smtClean="0"/>
              <a:t>Solution</a:t>
            </a:r>
            <a:r>
              <a:rPr lang="en-US" altLang="en-US" sz="2200" smtClean="0"/>
              <a:t>: improving the underlying shallow parser. (more training corpus)</a:t>
            </a:r>
          </a:p>
        </p:txBody>
      </p:sp>
    </p:spTree>
    <p:extLst>
      <p:ext uri="{BB962C8B-B14F-4D97-AF65-F5344CB8AC3E}">
        <p14:creationId xmlns:p14="http://schemas.microsoft.com/office/powerpoint/2010/main" val="20228375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Results: RQ2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dirty="0" smtClean="0"/>
              <a:t>Adding 100 more ACP sentences (published articles &amp; public websites) into </a:t>
            </a:r>
            <a:r>
              <a:rPr lang="en-US" altLang="en-US" dirty="0" err="1" smtClean="0"/>
              <a:t>iTrust</a:t>
            </a:r>
            <a:r>
              <a:rPr lang="en-US" altLang="en-US" dirty="0" smtClean="0"/>
              <a:t> set</a:t>
            </a:r>
          </a:p>
          <a:p>
            <a:pPr lvl="1"/>
            <a:r>
              <a:rPr lang="en-US" altLang="en-US" sz="2400" dirty="0" smtClean="0"/>
              <a:t>Manually extract 217 ACP rules from 217 ACP sentences.</a:t>
            </a:r>
          </a:p>
          <a:p>
            <a:pPr lvl="1"/>
            <a:r>
              <a:rPr lang="en-US" altLang="en-US" sz="2400" dirty="0" smtClean="0"/>
              <a:t>Compare with the results from Text2Policy</a:t>
            </a:r>
          </a:p>
          <a:p>
            <a:pPr lvl="1"/>
            <a:r>
              <a:rPr lang="en-US" altLang="en-US" sz="2400" dirty="0" smtClean="0"/>
              <a:t>All </a:t>
            </a:r>
            <a:r>
              <a:rPr lang="en-US" altLang="en-US" sz="2400" dirty="0" smtClean="0">
                <a:solidFill>
                  <a:srgbClr val="FF0000"/>
                </a:solidFill>
              </a:rPr>
              <a:t>subject</a:t>
            </a:r>
            <a:r>
              <a:rPr lang="en-US" altLang="en-US" sz="2400" dirty="0" smtClean="0"/>
              <a:t>, </a:t>
            </a:r>
            <a:r>
              <a:rPr lang="en-US" altLang="en-US" sz="2400" dirty="0" smtClean="0">
                <a:solidFill>
                  <a:srgbClr val="FFC000"/>
                </a:solidFill>
              </a:rPr>
              <a:t>action</a:t>
            </a:r>
            <a:r>
              <a:rPr lang="en-US" altLang="en-US" sz="2400" dirty="0" smtClean="0"/>
              <a:t>, </a:t>
            </a:r>
            <a:r>
              <a:rPr lang="en-US" altLang="en-US" sz="2400" dirty="0" smtClean="0">
                <a:solidFill>
                  <a:srgbClr val="00B050"/>
                </a:solidFill>
              </a:rPr>
              <a:t>resource elements </a:t>
            </a:r>
            <a:r>
              <a:rPr lang="en-US" altLang="en-US" sz="2400" dirty="0" smtClean="0"/>
              <a:t>and</a:t>
            </a:r>
            <a:r>
              <a:rPr lang="en-US" altLang="en-US" sz="2400" dirty="0" smtClean="0">
                <a:solidFill>
                  <a:srgbClr val="00B050"/>
                </a:solidFill>
              </a:rPr>
              <a:t> 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00B0F0"/>
                </a:solidFill>
              </a:rPr>
              <a:t>effect</a:t>
            </a:r>
            <a:r>
              <a:rPr lang="en-US" altLang="en-US" sz="2400" dirty="0" smtClean="0"/>
              <a:t> are correct</a:t>
            </a:r>
          </a:p>
          <a:p>
            <a:pPr lvl="1"/>
            <a:endParaRPr lang="en-US" altLang="en-US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63" y="3876675"/>
            <a:ext cx="57642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1476375" y="5743575"/>
            <a:ext cx="60483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/>
              <a:t>From Automated Extraction of Security Policies from Natural-Language Software Documents, Xusheng X, et al, FSE '12 Proceedings of the ACM SIGSOFT 20th International Symposium on the Foundations of Software Engineering,Article No. 12  </a:t>
            </a:r>
          </a:p>
        </p:txBody>
      </p:sp>
    </p:spTree>
    <p:extLst>
      <p:ext uri="{BB962C8B-B14F-4D97-AF65-F5344CB8AC3E}">
        <p14:creationId xmlns:p14="http://schemas.microsoft.com/office/powerpoint/2010/main" val="176350725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Results: RQ2</a:t>
            </a:r>
            <a:endParaRPr lang="en-US" alt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dirty="0" smtClean="0"/>
              <a:t>Failure example:</a:t>
            </a:r>
          </a:p>
          <a:p>
            <a:pPr lvl="1"/>
            <a:r>
              <a:rPr lang="en-US" altLang="en-US" sz="2400" i="1" dirty="0" smtClean="0"/>
              <a:t>Any subject </a:t>
            </a:r>
            <a:r>
              <a:rPr lang="en-US" altLang="en-US" sz="2400" i="1" dirty="0" smtClean="0">
                <a:solidFill>
                  <a:srgbClr val="00B050"/>
                </a:solidFill>
              </a:rPr>
              <a:t>with an e-mail name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in the med.example.com domain</a:t>
            </a:r>
            <a:r>
              <a:rPr lang="en-US" altLang="en-US" sz="2400" i="1" dirty="0" smtClean="0"/>
              <a:t> can perform any action on any resource.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Reason: Any subject is a noun phrase followed by two prepositional phrases (</a:t>
            </a:r>
            <a:r>
              <a:rPr lang="en-US" altLang="en-US" sz="2400" i="1" dirty="0" smtClean="0">
                <a:solidFill>
                  <a:srgbClr val="00B050"/>
                </a:solidFill>
              </a:rPr>
              <a:t>with an e-mail name</a:t>
            </a:r>
            <a:r>
              <a:rPr lang="en-US" altLang="en-US" sz="2400" dirty="0" smtClean="0"/>
              <a:t> and </a:t>
            </a:r>
            <a:r>
              <a:rPr lang="en-US" altLang="en-US" sz="2400" i="1" dirty="0" smtClean="0">
                <a:solidFill>
                  <a:srgbClr val="0070C0"/>
                </a:solidFill>
              </a:rPr>
              <a:t>in the med.example.com domain</a:t>
            </a:r>
            <a:r>
              <a:rPr lang="en-US" altLang="en-US" sz="2400" i="1" dirty="0" smtClean="0"/>
              <a:t> </a:t>
            </a:r>
            <a:r>
              <a:rPr lang="en-US" altLang="en-US" sz="2400" dirty="0" smtClean="0"/>
              <a:t>) and </a:t>
            </a:r>
            <a:r>
              <a:rPr lang="en-US" altLang="en-US" sz="2400" dirty="0" smtClean="0">
                <a:solidFill>
                  <a:srgbClr val="FF0000"/>
                </a:solidFill>
              </a:rPr>
              <a:t>not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olidFill>
                  <a:srgbClr val="FF0000"/>
                </a:solidFill>
              </a:rPr>
              <a:t>correctly</a:t>
            </a:r>
            <a:r>
              <a:rPr lang="en-US" altLang="en-US" sz="2400" dirty="0" smtClean="0"/>
              <a:t> handled.</a:t>
            </a:r>
            <a:r>
              <a:rPr lang="en-US" altLang="en-US" sz="2000" dirty="0" smtClean="0"/>
              <a:t> 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Solution: analyze the effects of prepositional phrases and long phrases for improving the accuracy of ACP extraction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854857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Anton </a:t>
            </a:r>
            <a:r>
              <a:rPr lang="en-US" altLang="zh-CN" sz="2400" dirty="0"/>
              <a:t>[19] </a:t>
            </a:r>
            <a:r>
              <a:rPr lang="en-US" altLang="zh-CN" sz="2400" dirty="0" smtClean="0"/>
              <a:t>proposed </a:t>
            </a:r>
            <a:r>
              <a:rPr lang="en-US" altLang="zh-CN" sz="2400" dirty="0"/>
              <a:t>a </a:t>
            </a:r>
            <a:r>
              <a:rPr lang="en-US" altLang="zh-CN" sz="2400" dirty="0">
                <a:solidFill>
                  <a:srgbClr val="FF0000"/>
                </a:solidFill>
              </a:rPr>
              <a:t>manual </a:t>
            </a:r>
            <a:r>
              <a:rPr lang="en-US" altLang="zh-CN" sz="2400" dirty="0" smtClean="0">
                <a:solidFill>
                  <a:srgbClr val="FF0000"/>
                </a:solidFill>
              </a:rPr>
              <a:t>approach </a:t>
            </a:r>
            <a:r>
              <a:rPr lang="en-US" altLang="zh-CN" sz="2400" dirty="0" smtClean="0"/>
              <a:t>to </a:t>
            </a:r>
            <a:r>
              <a:rPr lang="en-US" altLang="zh-CN" sz="2400" dirty="0"/>
              <a:t>extract ACPs from various NL </a:t>
            </a:r>
            <a:r>
              <a:rPr lang="en-US" altLang="zh-CN" sz="2400" dirty="0" smtClean="0"/>
              <a:t>documents</a:t>
            </a:r>
            <a:r>
              <a:rPr lang="zh-CN" altLang="en-US" sz="2400" dirty="0" smtClean="0"/>
              <a:t>.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en-US" altLang="zh-CN" sz="2400" dirty="0" err="1"/>
              <a:t>Etzioni</a:t>
            </a:r>
            <a:r>
              <a:rPr lang="en-US" altLang="zh-CN" sz="2400" dirty="0"/>
              <a:t> et al. [14] </a:t>
            </a:r>
            <a:r>
              <a:rPr lang="en-US" altLang="zh-CN" sz="2400" dirty="0" smtClean="0"/>
              <a:t>proposed </a:t>
            </a:r>
            <a:r>
              <a:rPr lang="en-US" altLang="zh-CN" sz="2400" dirty="0"/>
              <a:t>an approach to extract lists of named entities found on the web </a:t>
            </a:r>
            <a:r>
              <a:rPr lang="en-US" altLang="zh-CN" sz="2400" dirty="0">
                <a:solidFill>
                  <a:srgbClr val="FF0000"/>
                </a:solidFill>
              </a:rPr>
              <a:t>using a set of patterns. 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  <a:p>
            <a:r>
              <a:rPr lang="en-US" altLang="zh-CN" sz="2400" dirty="0" err="1" smtClean="0"/>
              <a:t>Pandita</a:t>
            </a:r>
            <a:r>
              <a:rPr lang="en-US" altLang="zh-CN" sz="2400" dirty="0" smtClean="0"/>
              <a:t> and</a:t>
            </a:r>
            <a:r>
              <a:rPr lang="zh-CN" altLang="en-US" sz="2400" dirty="0" smtClean="0"/>
              <a:t> </a:t>
            </a:r>
            <a:r>
              <a:rPr lang="en-US" altLang="zh-CN" sz="2400" dirty="0" err="1" smtClean="0"/>
              <a:t>Zhong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proposed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approaches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that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focus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parsing </a:t>
            </a:r>
            <a:r>
              <a:rPr lang="en-US" altLang="zh-CN" sz="2400" dirty="0">
                <a:solidFill>
                  <a:srgbClr val="FF0000"/>
                </a:solidFill>
              </a:rPr>
              <a:t>API </a:t>
            </a:r>
            <a:r>
              <a:rPr lang="en-US" altLang="zh-CN" sz="2400" dirty="0" smtClean="0">
                <a:solidFill>
                  <a:srgbClr val="FF0000"/>
                </a:solidFill>
              </a:rPr>
              <a:t>documents</a:t>
            </a:r>
            <a:r>
              <a:rPr lang="en-US" altLang="zh-CN" sz="2400" dirty="0"/>
              <a:t>, and </a:t>
            </a:r>
            <a:r>
              <a:rPr lang="en-US" altLang="zh-CN" sz="2400" dirty="0" smtClean="0"/>
              <a:t>used </a:t>
            </a:r>
            <a:r>
              <a:rPr lang="en-US" altLang="zh-CN" sz="2400" dirty="0"/>
              <a:t>the specific characteristics of API documents to improve the NLP analysis. 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Sinha </a:t>
            </a:r>
            <a:r>
              <a:rPr lang="en-US" altLang="zh-CN" sz="2400" dirty="0"/>
              <a:t>et al. [38, 39] adapt NLP techniques to parse and represent use-case contents in </a:t>
            </a:r>
            <a:r>
              <a:rPr lang="en-US" altLang="zh-CN" sz="2400" dirty="0">
                <a:solidFill>
                  <a:srgbClr val="FF0000"/>
                </a:solidFill>
              </a:rPr>
              <a:t>use-case models</a:t>
            </a:r>
            <a:r>
              <a:rPr lang="en-US" altLang="zh-CN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41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Evaluation Results: </a:t>
            </a:r>
            <a:r>
              <a:rPr lang="en-US" altLang="zh-CN" dirty="0" smtClean="0">
                <a:ea typeface="宋体" charset="-122"/>
              </a:rPr>
              <a:t>RQ3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Manually extract action steps from action-step sentences</a:t>
            </a:r>
          </a:p>
          <a:p>
            <a:pPr eaLnBrk="1" hangingPunct="1"/>
            <a:endParaRPr lang="en-US" altLang="zh-CN" dirty="0" smtClean="0">
              <a:ea typeface="宋体" charset="-122"/>
            </a:endParaRPr>
          </a:p>
          <a:p>
            <a:pPr eaLnBrk="1" hangingPunct="1"/>
            <a:r>
              <a:rPr lang="en-US" altLang="zh-CN" dirty="0" smtClean="0">
                <a:ea typeface="宋体" charset="-122"/>
              </a:rPr>
              <a:t>Compare with results from Text2Policy</a:t>
            </a:r>
          </a:p>
          <a:p>
            <a:pPr eaLnBrk="1" hangingPunct="1"/>
            <a:endParaRPr lang="en-US" altLang="zh-CN" dirty="0" smtClean="0">
              <a:ea typeface="宋体" charset="-122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367187"/>
            <a:ext cx="5243513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331913" y="5168999"/>
            <a:ext cx="604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600"/>
              <a:t>From Automated Extraction of Security Policies from Natural-Language Software Documents, Xusheng X, et al, FSE '12 Proceedings of the ACM SIGSOFT 20th International Symposium on the Foundations of Software Engineering,Article No. 12  </a:t>
            </a:r>
          </a:p>
        </p:txBody>
      </p:sp>
    </p:spTree>
    <p:extLst>
      <p:ext uri="{BB962C8B-B14F-4D97-AF65-F5344CB8AC3E}">
        <p14:creationId xmlns:p14="http://schemas.microsoft.com/office/powerpoint/2010/main" val="1710570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Results: RQ3</a:t>
            </a:r>
            <a:endParaRPr lang="en-US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r>
              <a:rPr lang="en-US" altLang="en-US" dirty="0" smtClean="0"/>
              <a:t>Failure example:</a:t>
            </a:r>
          </a:p>
          <a:p>
            <a:pPr lvl="1"/>
            <a:r>
              <a:rPr lang="en-US" altLang="en-US" sz="2400" i="1" dirty="0" smtClean="0"/>
              <a:t>The HCP must provide instructions,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or else</a:t>
            </a:r>
            <a:r>
              <a:rPr lang="en-US" altLang="en-US" sz="2400" i="1" dirty="0" smtClean="0">
                <a:solidFill>
                  <a:srgbClr val="FF0000"/>
                </a:solidFill>
              </a:rPr>
              <a:t> they cannot add the prescription</a:t>
            </a:r>
            <a:r>
              <a:rPr lang="en-US" altLang="en-US" sz="2400" i="1" dirty="0" smtClean="0"/>
              <a:t>.</a:t>
            </a:r>
          </a:p>
          <a:p>
            <a:pPr lvl="1"/>
            <a:r>
              <a:rPr lang="en-US" altLang="en-US" sz="2400" dirty="0" smtClean="0"/>
              <a:t>Reason: currently could not handle the subordinate conjunctions </a:t>
            </a:r>
            <a:r>
              <a:rPr lang="en-US" altLang="en-US" sz="2400" dirty="0" smtClean="0">
                <a:solidFill>
                  <a:srgbClr val="FF0000"/>
                </a:solidFill>
              </a:rPr>
              <a:t>or else</a:t>
            </a:r>
            <a:r>
              <a:rPr lang="en-US" altLang="en-US" sz="2400" dirty="0" smtClean="0"/>
              <a:t>.</a:t>
            </a:r>
            <a:r>
              <a:rPr lang="en-US" altLang="en-US" sz="2000" dirty="0" smtClean="0"/>
              <a:t> 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i="1" dirty="0" smtClean="0"/>
              <a:t>The public health agent can send a fake email message </a:t>
            </a:r>
            <a:r>
              <a:rPr lang="en-US" altLang="en-US" sz="2400" i="1" dirty="0" smtClean="0">
                <a:solidFill>
                  <a:srgbClr val="FF0000"/>
                </a:solidFill>
              </a:rPr>
              <a:t>to the adverse event reporter to gain more information about the report.</a:t>
            </a:r>
          </a:p>
          <a:p>
            <a:pPr lvl="1"/>
            <a:r>
              <a:rPr lang="en-US" altLang="en-US" sz="2400" dirty="0" smtClean="0"/>
              <a:t>Reason: </a:t>
            </a:r>
            <a:r>
              <a:rPr lang="en-US" altLang="en-US" sz="2400" dirty="0" smtClean="0">
                <a:solidFill>
                  <a:srgbClr val="00B050"/>
                </a:solidFill>
              </a:rPr>
              <a:t>shallow parser </a:t>
            </a:r>
            <a:r>
              <a:rPr lang="en-US" altLang="en-US" sz="2400" dirty="0" smtClean="0"/>
              <a:t>cannot correctly identify the grammatical functions</a:t>
            </a:r>
            <a:endParaRPr lang="en-US" altLang="en-US" sz="24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428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Detected Inconsistency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</a:t>
            </a:r>
            <a:r>
              <a:rPr lang="en-US" u="sng" dirty="0" smtClean="0"/>
              <a:t>NO</a:t>
            </a:r>
            <a:r>
              <a:rPr lang="en-US" dirty="0" smtClean="0"/>
              <a:t> violation detected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Name inconsistency</a:t>
            </a:r>
          </a:p>
          <a:p>
            <a:pPr lvl="1"/>
            <a:r>
              <a:rPr lang="en-US" i="1" dirty="0" smtClean="0"/>
              <a:t>‘</a:t>
            </a:r>
            <a:r>
              <a:rPr lang="en-US" i="1" dirty="0" smtClean="0">
                <a:solidFill>
                  <a:srgbClr val="0070C0"/>
                </a:solidFill>
              </a:rPr>
              <a:t>editor</a:t>
            </a:r>
            <a:r>
              <a:rPr lang="en-US" i="1" dirty="0" smtClean="0"/>
              <a:t>’  </a:t>
            </a:r>
            <a:r>
              <a:rPr lang="en-US" dirty="0" smtClean="0"/>
              <a:t>not matched with subjects in extracted ACPs</a:t>
            </a:r>
          </a:p>
          <a:p>
            <a:pPr lvl="1"/>
            <a:r>
              <a:rPr lang="en-US" dirty="0" smtClean="0"/>
              <a:t>In requirements, it refers to </a:t>
            </a:r>
            <a:r>
              <a:rPr lang="en-US" i="1" dirty="0" smtClean="0">
                <a:solidFill>
                  <a:srgbClr val="00B050"/>
                </a:solidFill>
              </a:rPr>
              <a:t>HCP, admin, all users </a:t>
            </a:r>
            <a:r>
              <a:rPr lang="en-US" dirty="0" smtClean="0"/>
              <a:t>in use case 1,2,4.</a:t>
            </a:r>
          </a:p>
          <a:p>
            <a:pPr lvl="1"/>
            <a:r>
              <a:rPr lang="en-US" dirty="0" smtClean="0"/>
              <a:t>Solution: combine validation of ACP rules and union information of extracted action steps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69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Limitations:</a:t>
            </a:r>
          </a:p>
          <a:p>
            <a:pPr lvl="1"/>
            <a:r>
              <a:rPr lang="en-US" dirty="0" smtClean="0"/>
              <a:t>Depends on performance of several techniques</a:t>
            </a:r>
          </a:p>
          <a:p>
            <a:pPr lvl="2"/>
            <a:r>
              <a:rPr lang="en-US" dirty="0" smtClean="0">
                <a:solidFill>
                  <a:srgbClr val="00B0F0"/>
                </a:solidFill>
              </a:rPr>
              <a:t>Anaphora Resolution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Shallow Parsing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C000"/>
                </a:solidFill>
              </a:rPr>
              <a:t>Domain Dictionary</a:t>
            </a:r>
            <a:r>
              <a:rPr lang="en-US" dirty="0" smtClean="0"/>
              <a:t>, etc.</a:t>
            </a:r>
          </a:p>
          <a:p>
            <a:pPr lvl="2"/>
            <a:r>
              <a:rPr lang="en-US" dirty="0" smtClean="0"/>
              <a:t>Corpus is based on use cases selected from </a:t>
            </a:r>
            <a:r>
              <a:rPr lang="en-US" dirty="0" err="1" smtClean="0"/>
              <a:t>iTrust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Health</a:t>
            </a:r>
            <a:r>
              <a:rPr lang="en-US" dirty="0" smtClean="0"/>
              <a:t>) and IBM enterprise application (</a:t>
            </a:r>
            <a:r>
              <a:rPr lang="en-US" dirty="0" smtClean="0">
                <a:solidFill>
                  <a:srgbClr val="FF0000"/>
                </a:solidFill>
              </a:rPr>
              <a:t>Financial</a:t>
            </a:r>
            <a:r>
              <a:rPr lang="en-US" dirty="0" smtClean="0"/>
              <a:t>).</a:t>
            </a:r>
          </a:p>
          <a:p>
            <a:r>
              <a:rPr lang="en-US" dirty="0"/>
              <a:t>Q:</a:t>
            </a:r>
          </a:p>
          <a:p>
            <a:pPr lvl="1"/>
            <a:r>
              <a:rPr lang="en-US" dirty="0"/>
              <a:t>What’s the relationship between Action </a:t>
            </a:r>
            <a:r>
              <a:rPr lang="en-US" dirty="0" smtClean="0"/>
              <a:t>Step (AS) </a:t>
            </a:r>
            <a:r>
              <a:rPr lang="en-US" dirty="0"/>
              <a:t>and ACP?</a:t>
            </a:r>
          </a:p>
          <a:p>
            <a:pPr lvl="1"/>
            <a:r>
              <a:rPr lang="en-US" dirty="0"/>
              <a:t>Where did they extract 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876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Paper’s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Work: </a:t>
            </a:r>
          </a:p>
          <a:p>
            <a:pPr lvl="1"/>
            <a:r>
              <a:rPr lang="en-US" dirty="0" smtClean="0"/>
              <a:t>Text2Policy extracts ACPs from NL documents and produces formal specifications. </a:t>
            </a:r>
          </a:p>
          <a:p>
            <a:pPr lvl="1"/>
            <a:r>
              <a:rPr lang="en-US" dirty="0" smtClean="0"/>
              <a:t>Incorporate syntactic and semantic NL analysis</a:t>
            </a:r>
            <a:r>
              <a:rPr lang="en-US" altLang="zh-CN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Generate ACPs in the format of XACML</a:t>
            </a:r>
            <a:r>
              <a:rPr lang="en-US" altLang="zh-CN" dirty="0" smtClean="0"/>
              <a:t>.</a:t>
            </a:r>
            <a:endParaRPr lang="en-US" dirty="0" smtClean="0"/>
          </a:p>
          <a:p>
            <a:r>
              <a:rPr lang="en-US" altLang="zh-CN" dirty="0" smtClean="0"/>
              <a:t>Summary: </a:t>
            </a:r>
          </a:p>
          <a:p>
            <a:pPr lvl="1"/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customized NLP techniques</a:t>
            </a:r>
            <a:r>
              <a:rPr lang="en-US" dirty="0" smtClean="0"/>
              <a:t>, extraction of security policies from NL documents in a </a:t>
            </a:r>
            <a:r>
              <a:rPr lang="en-US" dirty="0" smtClean="0">
                <a:solidFill>
                  <a:srgbClr val="0070C0"/>
                </a:solidFill>
              </a:rPr>
              <a:t>specific domain</a:t>
            </a:r>
            <a:r>
              <a:rPr lang="en-US" dirty="0" smtClean="0"/>
              <a:t> helps effectively </a:t>
            </a:r>
            <a:r>
              <a:rPr lang="en-US" dirty="0" smtClean="0">
                <a:solidFill>
                  <a:srgbClr val="00B050"/>
                </a:solidFill>
              </a:rPr>
              <a:t>reduce manual effort </a:t>
            </a:r>
            <a:r>
              <a:rPr lang="en-US" dirty="0" smtClean="0"/>
              <a:t>and assist policy construction and understanding.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962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  <a:cs typeface="宋体" charset="0"/>
              </a:rPr>
              <a:t>Text2Policy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Extract </a:t>
            </a:r>
          </a:p>
          <a:p>
            <a:pPr lvl="2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1)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ACPs</a:t>
            </a:r>
            <a:r>
              <a:rPr lang="en-US" altLang="zh-CN" dirty="0" smtClean="0">
                <a:latin typeface="Arial Narrow" charset="0"/>
                <a:cs typeface="宋体" charset="0"/>
              </a:rPr>
              <a:t> from </a:t>
            </a:r>
            <a:r>
              <a:rPr lang="en-US" altLang="zh-CN" dirty="0" smtClean="0">
                <a:solidFill>
                  <a:srgbClr val="00B050"/>
                </a:solidFill>
                <a:latin typeface="Arial Narrow" charset="0"/>
                <a:cs typeface="宋体" charset="0"/>
              </a:rPr>
              <a:t>NL Software Documents</a:t>
            </a:r>
            <a:endParaRPr lang="en-US" altLang="zh-CN" dirty="0" smtClean="0">
              <a:latin typeface="Arial Narrow" charset="0"/>
              <a:cs typeface="宋体" charset="0"/>
            </a:endParaRPr>
          </a:p>
          <a:p>
            <a:pPr lvl="2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2)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Resource-access information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(action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steps) </a:t>
            </a:r>
            <a:r>
              <a:rPr lang="en-US" altLang="zh-CN" dirty="0" smtClean="0">
                <a:latin typeface="Arial Narrow" charset="0"/>
                <a:cs typeface="宋体" charset="0"/>
              </a:rPr>
              <a:t>from </a:t>
            </a:r>
            <a:r>
              <a:rPr lang="en-US" altLang="zh-CN" dirty="0" smtClean="0">
                <a:solidFill>
                  <a:srgbClr val="00B050"/>
                </a:solidFill>
                <a:latin typeface="Arial Narrow" charset="0"/>
                <a:cs typeface="宋体" charset="0"/>
              </a:rPr>
              <a:t>NL Scenario-based Functional Requirements</a:t>
            </a:r>
            <a:endParaRPr lang="en-US" altLang="zh-CN" dirty="0" smtClean="0">
              <a:latin typeface="Arial Narrow" charset="0"/>
              <a:cs typeface="宋体" charset="0"/>
            </a:endParaRP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Generates</a:t>
            </a:r>
          </a:p>
          <a:p>
            <a:pPr lvl="2" eaLnBrk="1" hangingPunct="1"/>
            <a:r>
              <a:rPr lang="en-US" altLang="zh-CN" dirty="0">
                <a:latin typeface="Arial Narrow" charset="0"/>
                <a:cs typeface="宋体" charset="0"/>
              </a:rPr>
              <a:t>1)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Machine enforceable ACPs </a:t>
            </a:r>
            <a:r>
              <a:rPr lang="en-US" altLang="zh-CN" dirty="0" smtClean="0">
                <a:latin typeface="Arial Narrow" charset="0"/>
                <a:cs typeface="宋体" charset="0"/>
              </a:rPr>
              <a:t>in specification languages such as XACML</a:t>
            </a:r>
          </a:p>
          <a:p>
            <a:pPr lvl="2" eaLnBrk="1" hangingPunct="1"/>
            <a:r>
              <a:rPr lang="en-US" altLang="zh-CN" dirty="0">
                <a:latin typeface="Arial Narrow" charset="0"/>
                <a:cs typeface="宋体" charset="0"/>
              </a:rPr>
              <a:t>2)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Access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control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request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from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action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steps</a:t>
            </a:r>
            <a:endParaRPr lang="en-US" altLang="zh-CN" dirty="0" smtClean="0">
              <a:solidFill>
                <a:srgbClr val="3366FF"/>
              </a:solidFill>
              <a:latin typeface="Arial Narrow" charset="0"/>
              <a:cs typeface="宋体" charset="0"/>
            </a:endParaRP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Validate</a:t>
            </a:r>
          </a:p>
          <a:p>
            <a:pPr lvl="2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Validate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the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access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control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request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against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extracted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ACPs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latin typeface="Arial Narrow" charset="0"/>
                <a:cs typeface="宋体" charset="0"/>
              </a:rPr>
              <a:t>for</a:t>
            </a:r>
            <a:r>
              <a:rPr lang="zh-CN" altLang="en-US" dirty="0" smtClean="0"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detecting</a:t>
            </a:r>
            <a:r>
              <a:rPr lang="zh-CN" altLang="en-US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 </a:t>
            </a:r>
            <a:r>
              <a:rPr lang="en-US" altLang="zh-CN" dirty="0" smtClean="0">
                <a:solidFill>
                  <a:srgbClr val="3366FF"/>
                </a:solidFill>
                <a:latin typeface="Arial Narrow" charset="0"/>
                <a:cs typeface="宋体" charset="0"/>
              </a:rPr>
              <a:t>inconsistencies</a:t>
            </a:r>
          </a:p>
          <a:p>
            <a:pPr lvl="1" eaLnBrk="1" hangingPunct="1"/>
            <a:endParaRPr lang="en-US" altLang="zh-CN" dirty="0">
              <a:latin typeface="Arial Narrow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3078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3200" dirty="0">
                <a:ea typeface="宋体" charset="-122"/>
              </a:rPr>
              <a:t>Examples of ACPs</a:t>
            </a:r>
          </a:p>
          <a:p>
            <a:pPr lvl="1" eaLnBrk="1" hangingPunct="1"/>
            <a:r>
              <a:rPr lang="en-US" altLang="zh-CN" sz="2800" dirty="0">
                <a:latin typeface="Arial Narrow" charset="0"/>
              </a:rPr>
              <a:t>ACP-1: An HCP should not change a </a:t>
            </a:r>
            <a:r>
              <a:rPr lang="en-US" altLang="zh-CN" sz="2800" dirty="0" smtClean="0">
                <a:latin typeface="Arial Narrow" charset="0"/>
              </a:rPr>
              <a:t>patient’s </a:t>
            </a:r>
            <a:r>
              <a:rPr lang="en-US" altLang="zh-CN" sz="2800" dirty="0">
                <a:latin typeface="Arial Narrow" charset="0"/>
              </a:rPr>
              <a:t>account.</a:t>
            </a:r>
          </a:p>
          <a:p>
            <a:pPr lvl="1" eaLnBrk="1" hangingPunct="1"/>
            <a:r>
              <a:rPr lang="en-US" altLang="zh-CN" sz="2800" dirty="0">
                <a:latin typeface="Arial Narrow" charset="0"/>
              </a:rPr>
              <a:t>ACP-2: An HCP is disallowed to change a </a:t>
            </a:r>
            <a:r>
              <a:rPr lang="en-US" altLang="zh-CN" sz="2800" dirty="0" smtClean="0">
                <a:latin typeface="Arial Narrow" charset="0"/>
              </a:rPr>
              <a:t>patient’s account.</a:t>
            </a:r>
            <a:endParaRPr lang="en-US" altLang="zh-CN" sz="2800" dirty="0" smtClean="0">
              <a:ea typeface="宋体" charset="-122"/>
            </a:endParaRPr>
          </a:p>
          <a:p>
            <a:r>
              <a:rPr kumimoji="1" lang="en-US" altLang="zh-CN" sz="3200" dirty="0" smtClean="0"/>
              <a:t>Example</a:t>
            </a:r>
            <a:r>
              <a:rPr kumimoji="1" lang="zh-CN" altLang="en-US" sz="3200" dirty="0"/>
              <a:t> </a:t>
            </a:r>
            <a:r>
              <a:rPr kumimoji="1" lang="en-US" altLang="zh-CN" sz="3200" dirty="0" smtClean="0"/>
              <a:t>of</a:t>
            </a:r>
            <a:r>
              <a:rPr kumimoji="1" lang="zh-CN" altLang="en-US" sz="3200" dirty="0" smtClean="0"/>
              <a:t> </a:t>
            </a:r>
            <a:r>
              <a:rPr lang="en-US" altLang="zh-CN" sz="3200" dirty="0" smtClean="0">
                <a:latin typeface="Arial Narrow" charset="0"/>
              </a:rPr>
              <a:t>use case</a:t>
            </a:r>
          </a:p>
          <a:p>
            <a:pPr lvl="1"/>
            <a:r>
              <a:rPr lang="en-US" altLang="zh-CN" dirty="0" smtClean="0">
                <a:latin typeface="Arial Narrow" charset="0"/>
              </a:rPr>
              <a:t>AS-1: An HCP creates an account.</a:t>
            </a:r>
          </a:p>
          <a:p>
            <a:pPr lvl="1"/>
            <a:r>
              <a:rPr lang="en-US" altLang="zh-CN" dirty="0" smtClean="0">
                <a:latin typeface="Arial Narrow" charset="0"/>
              </a:rPr>
              <a:t>AS</a:t>
            </a:r>
            <a:r>
              <a:rPr lang="en-US" altLang="zh-CN" dirty="0">
                <a:latin typeface="Arial Narrow" charset="0"/>
              </a:rPr>
              <a:t>-2: He edits the </a:t>
            </a:r>
            <a:r>
              <a:rPr lang="en-US" altLang="zh-CN" dirty="0" smtClean="0">
                <a:latin typeface="Arial Narrow" charset="0"/>
              </a:rPr>
              <a:t>account.</a:t>
            </a:r>
          </a:p>
          <a:p>
            <a:pPr lvl="1"/>
            <a:r>
              <a:rPr lang="en-US" altLang="zh-CN" dirty="0" smtClean="0">
                <a:latin typeface="Arial Narrow" charset="0"/>
              </a:rPr>
              <a:t>AS</a:t>
            </a:r>
            <a:r>
              <a:rPr lang="en-US" altLang="zh-CN" dirty="0">
                <a:latin typeface="Arial Narrow" charset="0"/>
              </a:rPr>
              <a:t>-3: The system updates the </a:t>
            </a:r>
            <a:r>
              <a:rPr lang="en-US" altLang="zh-CN" dirty="0" smtClean="0">
                <a:latin typeface="Arial Narrow" charset="0"/>
              </a:rPr>
              <a:t>account.</a:t>
            </a:r>
          </a:p>
          <a:p>
            <a:pPr lvl="1"/>
            <a:r>
              <a:rPr lang="en-US" altLang="zh-CN" dirty="0" smtClean="0">
                <a:latin typeface="Arial Narrow" charset="0"/>
              </a:rPr>
              <a:t>AS</a:t>
            </a:r>
            <a:r>
              <a:rPr lang="en-US" altLang="zh-CN" dirty="0">
                <a:latin typeface="Arial Narrow" charset="0"/>
              </a:rPr>
              <a:t>-4: The system displays the updated account.</a:t>
            </a:r>
          </a:p>
          <a:p>
            <a:pPr lvl="1"/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539870" y="44257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312961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</a:rPr>
              <a:t>C</a:t>
            </a:r>
            <a:r>
              <a:rPr lang="en-US" altLang="zh-CN" dirty="0" smtClean="0">
                <a:latin typeface="Arial Narrow" charset="0"/>
              </a:rPr>
              <a:t>hallenges</a:t>
            </a:r>
            <a:endParaRPr lang="en-US" altLang="zh-CN" dirty="0">
              <a:latin typeface="Arial Narrow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sz="3200" dirty="0">
                <a:solidFill>
                  <a:srgbClr val="FF0000"/>
                </a:solidFill>
                <a:latin typeface="Arial Narrow" charset="0"/>
              </a:rPr>
              <a:t>TC1-Anaphora</a:t>
            </a:r>
            <a:r>
              <a:rPr lang="en-US" altLang="zh-CN" sz="3200" dirty="0">
                <a:latin typeface="Arial Narrow" charset="0"/>
              </a:rPr>
              <a:t>:  </a:t>
            </a:r>
            <a:r>
              <a:rPr lang="en-US" altLang="zh-CN" sz="3200" dirty="0" smtClean="0">
                <a:latin typeface="Arial Narrow" charset="0"/>
              </a:rPr>
              <a:t>Identifying </a:t>
            </a:r>
            <a:r>
              <a:rPr lang="en-US" altLang="zh-CN" sz="3200" dirty="0">
                <a:latin typeface="Arial Narrow" charset="0"/>
              </a:rPr>
              <a:t>and replacing pronouns with noun phrases based on the </a:t>
            </a:r>
            <a:r>
              <a:rPr lang="en-US" altLang="zh-CN" sz="3200" dirty="0" smtClean="0">
                <a:latin typeface="Arial Narrow" charset="0"/>
              </a:rPr>
              <a:t>context</a:t>
            </a:r>
          </a:p>
          <a:p>
            <a:pPr lvl="1" eaLnBrk="1" hangingPunct="1"/>
            <a:r>
              <a:rPr lang="en-US" altLang="zh-CN" sz="2800" dirty="0" smtClean="0">
                <a:latin typeface="Arial Narrow" charset="0"/>
              </a:rPr>
              <a:t>He </a:t>
            </a:r>
            <a:r>
              <a:rPr lang="en-US" altLang="zh-CN" sz="2800" dirty="0">
                <a:latin typeface="Arial Narrow" charset="0"/>
              </a:rPr>
              <a:t>in AS-2 shown in Figure 2 needs to be replaced with the HCP from AS-</a:t>
            </a:r>
            <a:r>
              <a:rPr lang="en-US" altLang="zh-CN" sz="2800" dirty="0" smtClean="0">
                <a:latin typeface="Arial Narrow" charset="0"/>
              </a:rPr>
              <a:t>1</a:t>
            </a:r>
            <a:endParaRPr lang="en-US" altLang="zh-CN" sz="2800" dirty="0">
              <a:latin typeface="Arial Narrow" charset="0"/>
            </a:endParaRPr>
          </a:p>
          <a:p>
            <a:pPr marL="342900" lvl="2" indent="-342900" eaLnBrk="1" hangingPunct="1"/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TC2- </a:t>
            </a:r>
            <a:r>
              <a:rPr lang="en-US" altLang="zh-CN" sz="3200" dirty="0">
                <a:solidFill>
                  <a:srgbClr val="FF0000"/>
                </a:solidFill>
                <a:latin typeface="Arial Narrow" charset="0"/>
              </a:rPr>
              <a:t>Semantic-Structure </a:t>
            </a:r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Variance:</a:t>
            </a:r>
            <a:r>
              <a:rPr lang="zh-CN" altLang="en-US" sz="3200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altLang="zh-CN" sz="2800" dirty="0" smtClean="0">
                <a:latin typeface="Arial Narrow" charset="0"/>
              </a:rPr>
              <a:t>Different </a:t>
            </a:r>
            <a:r>
              <a:rPr lang="en-US" altLang="zh-CN" sz="2800" dirty="0">
                <a:latin typeface="Arial Narrow" charset="0"/>
              </a:rPr>
              <a:t>ways (semantic structures) to describe the same ACP </a:t>
            </a:r>
            <a:r>
              <a:rPr lang="en-US" altLang="zh-CN" sz="2800" dirty="0" smtClean="0">
                <a:latin typeface="Arial Narrow" charset="0"/>
              </a:rPr>
              <a:t>rule</a:t>
            </a:r>
            <a:endParaRPr lang="en-US" altLang="zh-CN" sz="3000" dirty="0" smtClean="0">
              <a:latin typeface="Arial Narrow" charset="0"/>
            </a:endParaRPr>
          </a:p>
          <a:p>
            <a:pPr marL="342900" lvl="2" indent="-342900" eaLnBrk="1" hangingPunct="1"/>
            <a:endParaRPr lang="en-US" altLang="zh-CN" dirty="0">
              <a:latin typeface="Arial Narrow" charset="0"/>
            </a:endParaRPr>
          </a:p>
          <a:p>
            <a:pPr eaLnBrk="1" hangingPunct="1"/>
            <a:endParaRPr lang="en-US" altLang="zh-CN" dirty="0" smtClean="0">
              <a:latin typeface="Arial Narrow" charset="0"/>
            </a:endParaRPr>
          </a:p>
          <a:p>
            <a:pPr eaLnBrk="1" hangingPunct="1"/>
            <a:endParaRPr lang="en-US" altLang="zh-CN" dirty="0">
              <a:latin typeface="Arial Narrow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 Narrow" charset="0"/>
              </a:rPr>
              <a:t>Challenges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zh-CN" sz="3200" dirty="0">
                <a:solidFill>
                  <a:srgbClr val="FF0000"/>
                </a:solidFill>
                <a:latin typeface="Arial Narrow" charset="0"/>
              </a:rPr>
              <a:t>TC3-Negative-Meaning </a:t>
            </a:r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Implicitness</a:t>
            </a:r>
          </a:p>
          <a:p>
            <a:pPr lvl="1"/>
            <a:r>
              <a:rPr kumimoji="1" lang="en-US" altLang="zh-CN" dirty="0"/>
              <a:t>ACP-1 and ACP-2 both contain negative expressions that need to be identify.</a:t>
            </a:r>
          </a:p>
          <a:p>
            <a:pPr marL="342900" lvl="2" indent="-342900"/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TC4</a:t>
            </a:r>
            <a:r>
              <a:rPr lang="en-US" altLang="zh-CN" sz="3200" dirty="0">
                <a:solidFill>
                  <a:srgbClr val="FF0000"/>
                </a:solidFill>
                <a:latin typeface="Arial Narrow" charset="0"/>
              </a:rPr>
              <a:t>-Transitive </a:t>
            </a:r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Actor</a:t>
            </a:r>
          </a:p>
          <a:p>
            <a:pPr marL="800100" lvl="3" indent="-342900"/>
            <a:r>
              <a:rPr lang="en-US" altLang="zh-CN" sz="2800" dirty="0">
                <a:latin typeface="Arial Narrow" charset="0"/>
              </a:rPr>
              <a:t>AS-3 implies that an HCP (the actor from AS-2) is the initiating actor of AS-</a:t>
            </a:r>
            <a:r>
              <a:rPr lang="en-US" altLang="zh-CN" sz="2800" dirty="0" smtClean="0">
                <a:latin typeface="Arial Narrow" charset="0"/>
              </a:rPr>
              <a:t>3</a:t>
            </a:r>
            <a:endParaRPr lang="en-US" altLang="zh-CN" sz="3000" dirty="0" smtClean="0">
              <a:latin typeface="Arial Narrow" charset="0"/>
            </a:endParaRPr>
          </a:p>
          <a:p>
            <a:pPr marL="342900" lvl="2" indent="-342900"/>
            <a:r>
              <a:rPr lang="en-US" altLang="zh-CN" sz="3200" dirty="0">
                <a:solidFill>
                  <a:srgbClr val="FF0000"/>
                </a:solidFill>
                <a:latin typeface="Arial Narrow" charset="0"/>
              </a:rPr>
              <a:t>TC5-Perspective </a:t>
            </a:r>
            <a:r>
              <a:rPr lang="en-US" altLang="zh-CN" sz="3200" dirty="0" smtClean="0">
                <a:solidFill>
                  <a:srgbClr val="FF0000"/>
                </a:solidFill>
                <a:latin typeface="Arial Narrow" charset="0"/>
              </a:rPr>
              <a:t>Variance</a:t>
            </a:r>
          </a:p>
          <a:p>
            <a:pPr marL="800100" lvl="3" indent="-342900"/>
            <a:r>
              <a:rPr lang="en-US" altLang="zh-CN" sz="2800" dirty="0">
                <a:latin typeface="Arial Narrow" charset="0"/>
              </a:rPr>
              <a:t>AS-4 implies that an HCP views the updated account, requiring a conversion to replace the actor and action of AS-4</a:t>
            </a:r>
          </a:p>
        </p:txBody>
      </p:sp>
    </p:spTree>
    <p:extLst>
      <p:ext uri="{BB962C8B-B14F-4D97-AF65-F5344CB8AC3E}">
        <p14:creationId xmlns:p14="http://schemas.microsoft.com/office/powerpoint/2010/main" val="879513324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  <a:cs typeface="宋体" charset="0"/>
              </a:rPr>
              <a:t>Main steps of Text2Policy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19200"/>
            <a:ext cx="7543800" cy="5029200"/>
          </a:xfrm>
        </p:spPr>
        <p:txBody>
          <a:bodyPr/>
          <a:lstStyle/>
          <a:p>
            <a:pPr eaLnBrk="1" hangingPunct="1"/>
            <a:r>
              <a:rPr lang="en-US" altLang="zh-CN" dirty="0">
                <a:latin typeface="Arial Narrow" charset="0"/>
                <a:cs typeface="宋体" charset="0"/>
              </a:rPr>
              <a:t>Step1:</a:t>
            </a:r>
          </a:p>
          <a:p>
            <a:pPr lvl="1" eaLnBrk="1" hangingPunct="1"/>
            <a:r>
              <a:rPr lang="en-US" altLang="zh-CN" dirty="0">
                <a:latin typeface="Arial Narrow" charset="0"/>
                <a:cs typeface="宋体" charset="0"/>
              </a:rPr>
              <a:t>Apply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  <a:cs typeface="宋体" charset="0"/>
              </a:rPr>
              <a:t>linguistic analysis </a:t>
            </a:r>
            <a:r>
              <a:rPr lang="en-US" altLang="zh-CN" dirty="0">
                <a:latin typeface="Arial Narrow" charset="0"/>
                <a:cs typeface="宋体" charset="0"/>
              </a:rPr>
              <a:t>to parse NL documents and annotate words and phrases in sentences from NL documents with semantic meanings</a:t>
            </a:r>
          </a:p>
          <a:p>
            <a:pPr eaLnBrk="1" hangingPunct="1"/>
            <a:r>
              <a:rPr lang="en-US" altLang="zh-CN" dirty="0">
                <a:latin typeface="Arial Narrow" charset="0"/>
                <a:cs typeface="宋体" charset="0"/>
              </a:rPr>
              <a:t>Step2: 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Construct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  <a:cs typeface="宋体" charset="0"/>
              </a:rPr>
              <a:t>model instances </a:t>
            </a:r>
            <a:r>
              <a:rPr lang="en-US" altLang="zh-CN" dirty="0">
                <a:latin typeface="Arial Narrow" charset="0"/>
                <a:cs typeface="宋体" charset="0"/>
              </a:rPr>
              <a:t>using annotated words and phrases in the sentences</a:t>
            </a:r>
          </a:p>
          <a:p>
            <a:pPr eaLnBrk="1" hangingPunct="1"/>
            <a:r>
              <a:rPr lang="en-US" altLang="zh-CN" dirty="0">
                <a:latin typeface="Arial Narrow" charset="0"/>
                <a:cs typeface="宋体" charset="0"/>
              </a:rPr>
              <a:t>Step3:</a:t>
            </a:r>
          </a:p>
          <a:p>
            <a:pPr lvl="1" eaLnBrk="1" hangingPunct="1"/>
            <a:r>
              <a:rPr lang="en-US" altLang="zh-CN" dirty="0" smtClean="0">
                <a:latin typeface="Arial Narrow" charset="0"/>
                <a:cs typeface="宋体" charset="0"/>
              </a:rPr>
              <a:t>Transform </a:t>
            </a:r>
            <a:r>
              <a:rPr lang="en-US" altLang="zh-CN" dirty="0">
                <a:latin typeface="Arial Narrow" charset="0"/>
                <a:cs typeface="宋体" charset="0"/>
              </a:rPr>
              <a:t>these model instances into </a:t>
            </a:r>
            <a:r>
              <a:rPr lang="en-US" altLang="zh-CN" dirty="0">
                <a:solidFill>
                  <a:srgbClr val="3366FF"/>
                </a:solidFill>
                <a:latin typeface="Arial Narrow" charset="0"/>
                <a:cs typeface="宋体" charset="0"/>
              </a:rPr>
              <a:t>formal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6356019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of bad news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of bad news</Template>
  <TotalTime>2217</TotalTime>
  <Words>2232</Words>
  <Application>Microsoft Office PowerPoint</Application>
  <PresentationFormat>On-screen Show (4:3)</PresentationFormat>
  <Paragraphs>234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Presentation of bad news</vt:lpstr>
      <vt:lpstr>Study of Automated Extraction of Security Policy from Natural-Language Software Documents*</vt:lpstr>
      <vt:lpstr>Problem and Importance</vt:lpstr>
      <vt:lpstr>State of Art</vt:lpstr>
      <vt:lpstr>Paper’s Contribution</vt:lpstr>
      <vt:lpstr>Text2Policy</vt:lpstr>
      <vt:lpstr>Background</vt:lpstr>
      <vt:lpstr>Challenges</vt:lpstr>
      <vt:lpstr>Challenges</vt:lpstr>
      <vt:lpstr>Main steps of Text2Policy</vt:lpstr>
      <vt:lpstr>Main steps of Text2Policy</vt:lpstr>
      <vt:lpstr>ACP Model</vt:lpstr>
      <vt:lpstr>Common Linguistic-Analysis Techniques</vt:lpstr>
      <vt:lpstr>Common Linguistic-Analysis Techniques</vt:lpstr>
      <vt:lpstr>Unique Linguistic-Analysis Techniques</vt:lpstr>
      <vt:lpstr>Unique Linguistic-Analysis Techniques</vt:lpstr>
      <vt:lpstr>Linguistic-Analysis Technique for Use-case</vt:lpstr>
      <vt:lpstr>Model-Instance construction</vt:lpstr>
      <vt:lpstr>ACP-Model Construction:</vt:lpstr>
      <vt:lpstr>ACP-Model Construction:</vt:lpstr>
      <vt:lpstr>Action Step Model Construction</vt:lpstr>
      <vt:lpstr>Action Step Model Construction</vt:lpstr>
      <vt:lpstr>Action Step Model Construction</vt:lpstr>
      <vt:lpstr>Action Step Model Construction</vt:lpstr>
      <vt:lpstr>Evaluation</vt:lpstr>
      <vt:lpstr>Evaluation Measures</vt:lpstr>
      <vt:lpstr>Evaluation Results: RQ1</vt:lpstr>
      <vt:lpstr>Evaluation Results: RQ1</vt:lpstr>
      <vt:lpstr>Evaluation Results: RQ2</vt:lpstr>
      <vt:lpstr>Evaluation Results: RQ2</vt:lpstr>
      <vt:lpstr>Evaluation Results: RQ3</vt:lpstr>
      <vt:lpstr>Evaluation Results: RQ3</vt:lpstr>
      <vt:lpstr>Detected Inconsistency</vt:lpstr>
      <vt:lpstr>Questions or Discussion</vt:lpstr>
    </vt:vector>
  </TitlesOfParts>
  <Company>MSPRC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Bad News</dc:title>
  <dc:creator>田士庆</dc:creator>
  <cp:lastModifiedBy>Alexanderkane</cp:lastModifiedBy>
  <cp:revision>337</cp:revision>
  <cp:lastPrinted>1601-01-01T00:00:00Z</cp:lastPrinted>
  <dcterms:created xsi:type="dcterms:W3CDTF">2008-02-03T11:58:11Z</dcterms:created>
  <dcterms:modified xsi:type="dcterms:W3CDTF">2013-11-21T15:52:10Z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TC062560581033</vt:lpwstr>
  </property>
</Properties>
</file>